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7"/>
  </p:notesMasterIdLst>
  <p:sldIdLst>
    <p:sldId id="259" r:id="rId2"/>
    <p:sldId id="268" r:id="rId3"/>
    <p:sldId id="420" r:id="rId4"/>
    <p:sldId id="428" r:id="rId5"/>
    <p:sldId id="423" r:id="rId6"/>
    <p:sldId id="440" r:id="rId7"/>
    <p:sldId id="279" r:id="rId8"/>
    <p:sldId id="301" r:id="rId9"/>
    <p:sldId id="432" r:id="rId10"/>
    <p:sldId id="430" r:id="rId11"/>
    <p:sldId id="433" r:id="rId12"/>
    <p:sldId id="431" r:id="rId13"/>
    <p:sldId id="434" r:id="rId14"/>
    <p:sldId id="435" r:id="rId15"/>
    <p:sldId id="297" r:id="rId16"/>
    <p:sldId id="304" r:id="rId17"/>
    <p:sldId id="299" r:id="rId18"/>
    <p:sldId id="436" r:id="rId19"/>
    <p:sldId id="280" r:id="rId20"/>
    <p:sldId id="439" r:id="rId21"/>
    <p:sldId id="438" r:id="rId22"/>
    <p:sldId id="437" r:id="rId23"/>
    <p:sldId id="358" r:id="rId24"/>
    <p:sldId id="296" r:id="rId25"/>
    <p:sldId id="260" r:id="rId26"/>
  </p:sldIdLst>
  <p:sldSz cx="12192000" cy="6858000"/>
  <p:notesSz cx="6761163" cy="99425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5066" autoAdjust="0"/>
  </p:normalViewPr>
  <p:slideViewPr>
    <p:cSldViewPr snapToGrid="0">
      <p:cViewPr>
        <p:scale>
          <a:sx n="73" d="100"/>
          <a:sy n="73" d="100"/>
        </p:scale>
        <p:origin x="-922" y="-235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9837" cy="49885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29761" y="0"/>
            <a:ext cx="2929837" cy="49885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6DD58D-86F6-491C-92A0-B2B29B683330}" type="datetimeFigureOut">
              <a:rPr lang="ru-RU" smtClean="0"/>
              <a:t>23.08.2024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1243013"/>
            <a:ext cx="5964237" cy="3355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6117" y="4784835"/>
            <a:ext cx="5408930" cy="391486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3662"/>
            <a:ext cx="2929837" cy="4988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29761" y="9443662"/>
            <a:ext cx="2929837" cy="4988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90E1BC-8FEC-408D-89A4-9FCA151F00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75359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90E1BC-8FEC-408D-89A4-9FCA151F00E4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66203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90E1BC-8FEC-408D-89A4-9FCA151F00E4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00712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90E1BC-8FEC-408D-89A4-9FCA151F00E4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59731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276C13-6A0F-4DFC-B0A5-5CEC5BAFF71D}" type="datetimeFigureOut">
              <a:rPr lang="ru-RU" smtClean="0"/>
              <a:t>23.08.2024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25C3-F4B1-431F-B5DE-80C4A8B796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51653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276C13-6A0F-4DFC-B0A5-5CEC5BAFF71D}" type="datetimeFigureOut">
              <a:rPr lang="ru-RU" smtClean="0"/>
              <a:t>23.08.2024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25C3-F4B1-431F-B5DE-80C4A8B796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92554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276C13-6A0F-4DFC-B0A5-5CEC5BAFF71D}" type="datetimeFigureOut">
              <a:rPr lang="ru-RU" smtClean="0"/>
              <a:t>23.08.2024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25C3-F4B1-431F-B5DE-80C4A8B796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24001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276C13-6A0F-4DFC-B0A5-5CEC5BAFF71D}" type="datetimeFigureOut">
              <a:rPr lang="ru-RU" smtClean="0"/>
              <a:t>23.08.2024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25C3-F4B1-431F-B5DE-80C4A8B796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73350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276C13-6A0F-4DFC-B0A5-5CEC5BAFF71D}" type="datetimeFigureOut">
              <a:rPr lang="ru-RU" smtClean="0"/>
              <a:t>23.08.2024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25C3-F4B1-431F-B5DE-80C4A8B796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40075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276C13-6A0F-4DFC-B0A5-5CEC5BAFF71D}" type="datetimeFigureOut">
              <a:rPr lang="ru-RU" smtClean="0"/>
              <a:t>23.08.2024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25C3-F4B1-431F-B5DE-80C4A8B796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40239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276C13-6A0F-4DFC-B0A5-5CEC5BAFF71D}" type="datetimeFigureOut">
              <a:rPr lang="ru-RU" smtClean="0"/>
              <a:t>23.08.2024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25C3-F4B1-431F-B5DE-80C4A8B796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69373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276C13-6A0F-4DFC-B0A5-5CEC5BAFF71D}" type="datetimeFigureOut">
              <a:rPr lang="ru-RU" smtClean="0"/>
              <a:t>23.08.2024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25C3-F4B1-431F-B5DE-80C4A8B796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921368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276C13-6A0F-4DFC-B0A5-5CEC5BAFF71D}" type="datetimeFigureOut">
              <a:rPr lang="ru-RU" smtClean="0"/>
              <a:t>23.08.2024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25C3-F4B1-431F-B5DE-80C4A8B796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81206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276C13-6A0F-4DFC-B0A5-5CEC5BAFF71D}" type="datetimeFigureOut">
              <a:rPr lang="ru-RU" smtClean="0"/>
              <a:t>23.08.2024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25C3-F4B1-431F-B5DE-80C4A8B796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58574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276C13-6A0F-4DFC-B0A5-5CEC5BAFF71D}" type="datetimeFigureOut">
              <a:rPr lang="ru-RU" smtClean="0"/>
              <a:t>23.08.2024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25C3-F4B1-431F-B5DE-80C4A8B796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46933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100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79000">
              <a:schemeClr val="accent1">
                <a:lumMod val="45000"/>
                <a:lumOff val="55000"/>
              </a:schemeClr>
            </a:gs>
            <a:gs pos="94000">
              <a:schemeClr val="accent1">
                <a:lumMod val="40000"/>
                <a:lumOff val="6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276C13-6A0F-4DFC-B0A5-5CEC5BAFF71D}" type="datetimeFigureOut">
              <a:rPr lang="ru-RU" smtClean="0"/>
              <a:t>23.08.2024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C925C3-F4B1-431F-B5DE-80C4A8B796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912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emf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jp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23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15.emf"/><Relationship Id="rId4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5903" y="168835"/>
            <a:ext cx="1662050" cy="1833469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10"/>
          <p:cNvSpPr txBox="1">
            <a:spLocks noChangeArrowheads="1"/>
          </p:cNvSpPr>
          <p:nvPr/>
        </p:nvSpPr>
        <p:spPr bwMode="auto">
          <a:xfrm>
            <a:off x="839416" y="2171139"/>
            <a:ext cx="10513167" cy="1572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lvl="0">
              <a:lnSpc>
                <a:spcPct val="120000"/>
              </a:lnSpc>
              <a:defRPr/>
            </a:pPr>
            <a:r>
              <a:rPr lang="ru-RU" sz="4800" dirty="0">
                <a:solidFill>
                  <a:schemeClr val="accent5">
                    <a:lumMod val="75000"/>
                  </a:schemeClr>
                </a:solidFill>
              </a:rPr>
              <a:t>Программы переподготовки </a:t>
            </a:r>
            <a:endParaRPr lang="en-US" sz="4800" dirty="0">
              <a:solidFill>
                <a:schemeClr val="accent5">
                  <a:lumMod val="75000"/>
                </a:schemeClr>
              </a:solidFill>
            </a:endParaRPr>
          </a:p>
          <a:p>
            <a:pPr lvl="0">
              <a:lnSpc>
                <a:spcPct val="120000"/>
              </a:lnSpc>
              <a:defRPr/>
            </a:pPr>
            <a:r>
              <a:rPr lang="ru-RU" sz="4800" dirty="0">
                <a:solidFill>
                  <a:schemeClr val="accent5">
                    <a:lumMod val="75000"/>
                  </a:schemeClr>
                </a:solidFill>
              </a:rPr>
              <a:t>в ИИТ БГУИР</a:t>
            </a:r>
            <a:endParaRPr kumimoji="0" lang="ru-RU" sz="4800" b="1" i="0" u="none" strike="noStrike" kern="0" cap="none" spc="0" normalizeH="0" baseline="0" noProof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Segoe UI Black" panose="020B0A02040204020203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563138" y="5376447"/>
            <a:ext cx="43248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Зав. каф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МПСС</a:t>
            </a:r>
            <a:r>
              <a:rPr kumimoji="0" lang="ru-RU" sz="1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endParaRPr kumimoji="0" lang="ru-RU" sz="1800" b="0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Кашникова Инна Васильевна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+375297799456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kashnikava@bsuir.by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Picture 2" descr="C:\Users\irina\Desktop\РЕКЛ РАБОЧАЯ 2015\Логотип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1043" y="418128"/>
            <a:ext cx="1279273" cy="158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5C4879B9-3D3F-E56B-7B32-401984B1E095}"/>
              </a:ext>
            </a:extLst>
          </p:cNvPr>
          <p:cNvSpPr txBox="1"/>
          <p:nvPr/>
        </p:nvSpPr>
        <p:spPr>
          <a:xfrm>
            <a:off x="4057937" y="6115111"/>
            <a:ext cx="43248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22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.08.2024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32903E2A-78FA-D08B-1A1C-EF535855CE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75919" y="3429198"/>
            <a:ext cx="2064058" cy="2064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723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六边形 7"/>
          <p:cNvSpPr/>
          <p:nvPr/>
        </p:nvSpPr>
        <p:spPr>
          <a:xfrm rot="5400000">
            <a:off x="2059702" y="5411477"/>
            <a:ext cx="1487530" cy="1298595"/>
          </a:xfrm>
          <a:prstGeom prst="hexagon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endParaRPr lang="zh-CN" altLang="en-US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6" name="任意多边形 10"/>
          <p:cNvSpPr/>
          <p:nvPr/>
        </p:nvSpPr>
        <p:spPr>
          <a:xfrm rot="5400000">
            <a:off x="-494328" y="1256082"/>
            <a:ext cx="1909763" cy="758825"/>
          </a:xfrm>
          <a:custGeom>
            <a:avLst/>
            <a:gdLst>
              <a:gd name="connsiteX0" fmla="*/ 0 w 1909197"/>
              <a:gd name="connsiteY0" fmla="*/ 758978 h 758978"/>
              <a:gd name="connsiteX1" fmla="*/ 379489 w 1909197"/>
              <a:gd name="connsiteY1" fmla="*/ 0 h 758978"/>
              <a:gd name="connsiteX2" fmla="*/ 1529708 w 1909197"/>
              <a:gd name="connsiteY2" fmla="*/ 0 h 758978"/>
              <a:gd name="connsiteX3" fmla="*/ 1909197 w 1909197"/>
              <a:gd name="connsiteY3" fmla="*/ 758978 h 7589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9197" h="758978">
                <a:moveTo>
                  <a:pt x="0" y="758978"/>
                </a:moveTo>
                <a:lnTo>
                  <a:pt x="379489" y="0"/>
                </a:lnTo>
                <a:lnTo>
                  <a:pt x="1529708" y="0"/>
                </a:lnTo>
                <a:lnTo>
                  <a:pt x="1909197" y="758978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8" name="六边形 12"/>
          <p:cNvSpPr/>
          <p:nvPr/>
        </p:nvSpPr>
        <p:spPr>
          <a:xfrm rot="5400000">
            <a:off x="153441" y="5606016"/>
            <a:ext cx="1116012" cy="963613"/>
          </a:xfrm>
          <a:prstGeom prst="hexagon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19" name="图片 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29" y="2003977"/>
            <a:ext cx="3144837" cy="365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六边形 14"/>
          <p:cNvSpPr/>
          <p:nvPr/>
        </p:nvSpPr>
        <p:spPr>
          <a:xfrm rot="5400000">
            <a:off x="1003703" y="1095192"/>
            <a:ext cx="539750" cy="466725"/>
          </a:xfrm>
          <a:prstGeom prst="hexagon">
            <a:avLst/>
          </a:prstGeom>
          <a:solidFill>
            <a:schemeClr val="bg1">
              <a:lumMod val="65000"/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1" name="六边形 15"/>
          <p:cNvSpPr/>
          <p:nvPr/>
        </p:nvSpPr>
        <p:spPr>
          <a:xfrm rot="5400000">
            <a:off x="954213" y="1805594"/>
            <a:ext cx="269875" cy="233363"/>
          </a:xfrm>
          <a:prstGeom prst="hexagon">
            <a:avLst/>
          </a:prstGeom>
          <a:solidFill>
            <a:schemeClr val="tx2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154169" y="1161266"/>
            <a:ext cx="768360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accent5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2105" y="45009"/>
            <a:ext cx="6887114" cy="49381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141340BA-3F26-1D53-380F-015007F9967E}"/>
              </a:ext>
            </a:extLst>
          </p:cNvPr>
          <p:cNvSpPr txBox="1"/>
          <p:nvPr/>
        </p:nvSpPr>
        <p:spPr>
          <a:xfrm>
            <a:off x="5540030" y="558919"/>
            <a:ext cx="60989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Стоимость обучения:</a:t>
            </a:r>
            <a:endParaRPr lang="x-none" dirty="0"/>
          </a:p>
        </p:txBody>
      </p:sp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xmlns="" id="{75010050-71DB-AF02-E1F7-62AB5351053F}"/>
              </a:ext>
            </a:extLst>
          </p:cNvPr>
          <p:cNvGraphicFramePr>
            <a:graphicFrameLocks noGrp="1"/>
          </p:cNvGraphicFramePr>
          <p:nvPr/>
        </p:nvGraphicFramePr>
        <p:xfrm>
          <a:off x="3737499" y="1480773"/>
          <a:ext cx="8096435" cy="53340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367504">
                  <a:extLst>
                    <a:ext uri="{9D8B030D-6E8A-4147-A177-3AD203B41FA5}">
                      <a16:colId xmlns:a16="http://schemas.microsoft.com/office/drawing/2014/main" xmlns="" val="2526370517"/>
                    </a:ext>
                  </a:extLst>
                </a:gridCol>
                <a:gridCol w="3728931">
                  <a:extLst>
                    <a:ext uri="{9D8B030D-6E8A-4147-A177-3AD203B41FA5}">
                      <a16:colId xmlns:a16="http://schemas.microsoft.com/office/drawing/2014/main" xmlns="" val="1512835731"/>
                    </a:ext>
                  </a:extLst>
                </a:gridCol>
              </a:tblGrid>
              <a:tr h="18530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kern="100" dirty="0">
                          <a:effectLst/>
                        </a:rPr>
                        <a:t>Специальность </a:t>
                      </a:r>
                      <a:endParaRPr lang="x-none" sz="1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213" marR="4321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kern="100">
                          <a:effectLst/>
                        </a:rPr>
                        <a:t>Стоимость </a:t>
                      </a:r>
                      <a:endParaRPr lang="x-none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213" marR="43213" marT="0" marB="0"/>
                </a:tc>
                <a:extLst>
                  <a:ext uri="{0D108BD9-81ED-4DB2-BD59-A6C34878D82A}">
                    <a16:rowId xmlns:a16="http://schemas.microsoft.com/office/drawing/2014/main" xmlns="" val="916272373"/>
                  </a:ext>
                </a:extLst>
              </a:tr>
              <a:tr h="92928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kern="100" dirty="0">
                          <a:effectLst/>
                        </a:rPr>
                        <a:t>Программное обеспечение информационных систем</a:t>
                      </a:r>
                      <a:endParaRPr lang="x-none" sz="1400" kern="100" dirty="0">
                        <a:effectLst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kern="100" dirty="0">
                          <a:effectLst/>
                        </a:rPr>
                        <a:t>квалификация – инженер-программист</a:t>
                      </a:r>
                      <a:endParaRPr lang="x-none" sz="1400" kern="100" dirty="0">
                        <a:effectLst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kern="100" dirty="0">
                          <a:effectLst/>
                        </a:rPr>
                        <a:t>вечерняя форма обучения – 18 месяцев</a:t>
                      </a:r>
                      <a:endParaRPr lang="x-none" sz="1400" kern="100" dirty="0">
                        <a:effectLst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kern="100" dirty="0">
                          <a:effectLst/>
                        </a:rPr>
                        <a:t>заочная – 24 месяца</a:t>
                      </a:r>
                      <a:endParaRPr lang="x-none" sz="1400" kern="100" dirty="0">
                        <a:effectLst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x-none" sz="1400" kern="100" dirty="0">
                          <a:effectLst/>
                        </a:rPr>
                        <a:t> </a:t>
                      </a:r>
                      <a:endParaRPr lang="x-none" sz="1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213" marR="4321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x-none" sz="1400" kern="100" dirty="0">
                          <a:effectLst/>
                        </a:rPr>
                        <a:t>4301 / 3660 </a:t>
                      </a:r>
                      <a:r>
                        <a:rPr lang="x-none" sz="1400" kern="100" dirty="0" err="1">
                          <a:effectLst/>
                        </a:rPr>
                        <a:t>бел.руб</a:t>
                      </a:r>
                      <a:r>
                        <a:rPr lang="x-none" sz="1400" kern="100" dirty="0">
                          <a:effectLst/>
                        </a:rPr>
                        <a:t>. (в несколько этапов)</a:t>
                      </a:r>
                      <a:endParaRPr lang="x-none" sz="1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213" marR="43213" marT="0" marB="0"/>
                </a:tc>
                <a:extLst>
                  <a:ext uri="{0D108BD9-81ED-4DB2-BD59-A6C34878D82A}">
                    <a16:rowId xmlns:a16="http://schemas.microsoft.com/office/drawing/2014/main" xmlns="" val="4082256560"/>
                  </a:ext>
                </a:extLst>
              </a:tr>
              <a:tr h="81625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</a:rPr>
                        <a:t>Be</a:t>
                      </a:r>
                      <a:r>
                        <a:rPr lang="ru-RU" sz="1400" kern="100" dirty="0">
                          <a:effectLst/>
                        </a:rPr>
                        <a:t>б-дизайн и компьютерная графика</a:t>
                      </a:r>
                      <a:endParaRPr lang="x-none" sz="1400" kern="100" dirty="0">
                        <a:effectLst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kern="100" dirty="0">
                          <a:effectLst/>
                        </a:rPr>
                        <a:t>квалификация – программист - веб-дизайнер</a:t>
                      </a:r>
                      <a:endParaRPr lang="x-none" sz="1400" kern="100" dirty="0">
                        <a:effectLst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kern="100" dirty="0">
                          <a:effectLst/>
                        </a:rPr>
                        <a:t>вечерняя форма обучения – 19 месяцев</a:t>
                      </a:r>
                      <a:endParaRPr lang="x-none" sz="1400" kern="100" dirty="0">
                        <a:effectLst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kern="100" dirty="0">
                          <a:effectLst/>
                        </a:rPr>
                        <a:t>заочная – 20 месяцев</a:t>
                      </a:r>
                      <a:endParaRPr lang="x-none" sz="1400" kern="100" dirty="0">
                        <a:effectLst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x-none" sz="1400" kern="100" dirty="0">
                          <a:effectLst/>
                        </a:rPr>
                        <a:t> </a:t>
                      </a:r>
                      <a:endParaRPr lang="x-none" sz="1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213" marR="4321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x-none" sz="1400" kern="100" dirty="0">
                          <a:effectLst/>
                        </a:rPr>
                        <a:t>3272 / 3080 </a:t>
                      </a:r>
                      <a:r>
                        <a:rPr lang="x-none" sz="1400" kern="100" dirty="0" err="1">
                          <a:effectLst/>
                        </a:rPr>
                        <a:t>бел.руб</a:t>
                      </a:r>
                      <a:r>
                        <a:rPr lang="x-none" sz="1400" kern="100" dirty="0">
                          <a:effectLst/>
                        </a:rPr>
                        <a:t>. (в несколько этапов)</a:t>
                      </a:r>
                      <a:endParaRPr lang="x-none" sz="1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213" marR="43213" marT="0" marB="0"/>
                </a:tc>
                <a:extLst>
                  <a:ext uri="{0D108BD9-81ED-4DB2-BD59-A6C34878D82A}">
                    <a16:rowId xmlns:a16="http://schemas.microsoft.com/office/drawing/2014/main" xmlns="" val="3295731855"/>
                  </a:ext>
                </a:extLst>
              </a:tr>
              <a:tr h="63919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kern="100">
                          <a:effectLst/>
                        </a:rPr>
                        <a:t>Тестирование программного обеспечения</a:t>
                      </a:r>
                      <a:endParaRPr lang="x-none" sz="1400" kern="100">
                        <a:effectLst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kern="100">
                          <a:effectLst/>
                        </a:rPr>
                        <a:t>квалификация – специалист-тестировщик</a:t>
                      </a:r>
                      <a:endParaRPr lang="x-none" sz="1400" kern="100">
                        <a:effectLst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kern="100">
                          <a:effectLst/>
                        </a:rPr>
                        <a:t>заочная – 20 месяцев</a:t>
                      </a:r>
                      <a:endParaRPr lang="x-none" sz="1400" kern="100">
                        <a:effectLst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x-none" sz="1400" kern="100">
                          <a:effectLst/>
                        </a:rPr>
                        <a:t> </a:t>
                      </a:r>
                      <a:endParaRPr lang="x-none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213" marR="4321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x-none" sz="1400" kern="100" dirty="0">
                          <a:effectLst/>
                        </a:rPr>
                        <a:t>3594 </a:t>
                      </a:r>
                      <a:r>
                        <a:rPr lang="x-none" sz="1400" kern="100" dirty="0" err="1">
                          <a:effectLst/>
                        </a:rPr>
                        <a:t>бел.руб</a:t>
                      </a:r>
                      <a:r>
                        <a:rPr lang="x-none" sz="1400" kern="100" dirty="0">
                          <a:effectLst/>
                        </a:rPr>
                        <a:t>. (в несколько этапов)</a:t>
                      </a:r>
                      <a:endParaRPr lang="x-none" sz="1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213" marR="43213" marT="0" marB="0"/>
                </a:tc>
                <a:extLst>
                  <a:ext uri="{0D108BD9-81ED-4DB2-BD59-A6C34878D82A}">
                    <a16:rowId xmlns:a16="http://schemas.microsoft.com/office/drawing/2014/main" xmlns="" val="2530776984"/>
                  </a:ext>
                </a:extLst>
              </a:tr>
              <a:tr h="92928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kern="100">
                          <a:effectLst/>
                        </a:rPr>
                        <a:t>Электронный бизнес</a:t>
                      </a:r>
                      <a:endParaRPr lang="x-none" sz="1400" kern="100">
                        <a:effectLst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kern="100">
                          <a:effectLst/>
                        </a:rPr>
                        <a:t>квалификация – бизнес-аналитик-программист </a:t>
                      </a:r>
                      <a:endParaRPr lang="x-none" sz="1400" kern="100">
                        <a:effectLst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kern="100">
                          <a:effectLst/>
                        </a:rPr>
                        <a:t>вечерняя форма обучения – 17 месяцев,</a:t>
                      </a:r>
                      <a:endParaRPr lang="x-none" sz="1400" kern="100">
                        <a:effectLst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kern="100">
                          <a:effectLst/>
                        </a:rPr>
                        <a:t>заочная – 20 месяцев</a:t>
                      </a:r>
                      <a:endParaRPr lang="x-none" sz="1400" kern="100">
                        <a:effectLst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x-none" sz="1400" kern="100">
                          <a:effectLst/>
                        </a:rPr>
                        <a:t> </a:t>
                      </a:r>
                      <a:endParaRPr lang="x-none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213" marR="4321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x-none" sz="1400" kern="100" dirty="0">
                          <a:effectLst/>
                        </a:rPr>
                        <a:t>3640 / 3287 </a:t>
                      </a:r>
                      <a:r>
                        <a:rPr lang="x-none" sz="1400" kern="100" dirty="0" err="1">
                          <a:effectLst/>
                        </a:rPr>
                        <a:t>бел.руб</a:t>
                      </a:r>
                      <a:r>
                        <a:rPr lang="x-none" sz="1400" kern="100" dirty="0">
                          <a:effectLst/>
                        </a:rPr>
                        <a:t>. (в несколько этапов)</a:t>
                      </a:r>
                      <a:endParaRPr lang="x-none" sz="1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213" marR="43213" marT="0" marB="0"/>
                </a:tc>
                <a:extLst>
                  <a:ext uri="{0D108BD9-81ED-4DB2-BD59-A6C34878D82A}">
                    <a16:rowId xmlns:a16="http://schemas.microsoft.com/office/drawing/2014/main" xmlns="" val="3932252295"/>
                  </a:ext>
                </a:extLst>
              </a:tr>
              <a:tr h="92928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kern="100">
                          <a:effectLst/>
                        </a:rPr>
                        <a:t>Защита персональных данных</a:t>
                      </a:r>
                      <a:endParaRPr lang="x-none" sz="1400" kern="100">
                        <a:effectLst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kern="100">
                          <a:effectLst/>
                        </a:rPr>
                        <a:t>квалификация – специалист по безопасности данных</a:t>
                      </a:r>
                      <a:endParaRPr lang="x-none" sz="1400" kern="100">
                        <a:effectLst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kern="100">
                          <a:effectLst/>
                        </a:rPr>
                        <a:t>в вечерней форме 16 месяцев,</a:t>
                      </a:r>
                      <a:endParaRPr lang="x-none" sz="1400" kern="100">
                        <a:effectLst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kern="100">
                          <a:effectLst/>
                        </a:rPr>
                        <a:t>в заочной – 24 месяца</a:t>
                      </a:r>
                      <a:endParaRPr lang="x-none" sz="1400" kern="100">
                        <a:effectLst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x-none" sz="1400" kern="100">
                          <a:effectLst/>
                        </a:rPr>
                        <a:t> </a:t>
                      </a:r>
                      <a:endParaRPr lang="x-none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213" marR="4321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x-none" sz="1400" kern="100" dirty="0">
                          <a:effectLst/>
                        </a:rPr>
                        <a:t>4270 / 4150 </a:t>
                      </a:r>
                      <a:r>
                        <a:rPr lang="x-none" sz="1400" kern="100" dirty="0" err="1">
                          <a:effectLst/>
                        </a:rPr>
                        <a:t>бел.руб</a:t>
                      </a:r>
                      <a:r>
                        <a:rPr lang="x-none" sz="1400" kern="100" dirty="0">
                          <a:effectLst/>
                        </a:rPr>
                        <a:t>. (в несколько этапов)</a:t>
                      </a:r>
                      <a:endParaRPr lang="x-none" sz="1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213" marR="43213" marT="0" marB="0"/>
                </a:tc>
                <a:extLst>
                  <a:ext uri="{0D108BD9-81ED-4DB2-BD59-A6C34878D82A}">
                    <a16:rowId xmlns:a16="http://schemas.microsoft.com/office/drawing/2014/main" xmlns="" val="1479394990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9EF757E-00B1-DA55-A145-419E084B4F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48" y="38381"/>
            <a:ext cx="851089" cy="104107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0826" y="26362"/>
            <a:ext cx="623312" cy="687599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44251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A08F9F3D-5AA3-2A60-1737-87B2ADF82A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00727" y="934860"/>
            <a:ext cx="10390546" cy="5844682"/>
          </a:xfr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xmlns="" id="{2E01E3F8-7959-CE85-96A9-B0FB3B5453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072" y="109006"/>
            <a:ext cx="851089" cy="104107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0826" y="26362"/>
            <a:ext cx="623312" cy="687599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67973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06559591-0E3F-F431-B961-F9C414EDC1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82639" y="880469"/>
            <a:ext cx="10626722" cy="5977531"/>
          </a:xfr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A226E0C-92F4-1DFB-E427-1B06F8A45E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072" y="109006"/>
            <a:ext cx="851089" cy="104107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0826" y="26362"/>
            <a:ext cx="623312" cy="687599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44418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3E14B26C-E65C-8186-08E6-02F0422967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9161" y="941851"/>
            <a:ext cx="10378116" cy="5837691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C62E7826-3E04-A937-79ED-BA71C66154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072" y="109006"/>
            <a:ext cx="851089" cy="104107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0826" y="26362"/>
            <a:ext cx="623312" cy="687599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47153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75AE0C6-4641-00EA-96AF-B544987B21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3510" y="629544"/>
            <a:ext cx="10515600" cy="1325563"/>
          </a:xfrm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chemeClr val="accent1">
                    <a:lumMod val="75000"/>
                  </a:schemeClr>
                </a:solidFill>
              </a:rPr>
              <a:t>Получение </a:t>
            </a: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  <a:t>образования в </a:t>
            </a: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</a:rPr>
              <a:t>случаях, </a:t>
            </a: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  <a:t>предусмотренных </a:t>
            </a: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</a:rPr>
              <a:t>Кодексом, </a:t>
            </a:r>
            <a:br>
              <a:rPr lang="ru-RU" sz="24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</a:rPr>
              <a:t>сопровождается текущей, промежуточной и итоговой </a:t>
            </a: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  <a:t>аттестацией </a:t>
            </a: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ru-RU" sz="2400" b="1" dirty="0">
                <a:solidFill>
                  <a:schemeClr val="accent1">
                    <a:lumMod val="75000"/>
                  </a:schemeClr>
                </a:solidFill>
              </a:rPr>
            </a:br>
            <a:endParaRPr lang="x-none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E4358154-C71F-3EB9-6E77-860AEA6C68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575" y="1825625"/>
            <a:ext cx="11762912" cy="4351338"/>
          </a:xfrm>
        </p:spPr>
        <p:txBody>
          <a:bodyPr>
            <a:normAutofit fontScale="70000" lnSpcReduction="20000"/>
          </a:bodyPr>
          <a:lstStyle/>
          <a:p>
            <a:endParaRPr lang="ru-RU" dirty="0"/>
          </a:p>
          <a:p>
            <a:pPr algn="just"/>
            <a:r>
              <a:rPr lang="ru-RU" dirty="0"/>
              <a:t>Текущая аттестация – определение соответствия результатов учебной деятельности обучающихся  требованиям  образовательных  стандартов,  учебно-программной документации  соответствующих  образовательных  программ, в целях  систематического  или периодического  контроля  и оценки  результатов  учебной  деятельности  обучающихся в процессе  освоения  ими  содержания  соответствующей  образовательной  программы в течение четверти, семестра, полугодия. </a:t>
            </a:r>
          </a:p>
          <a:p>
            <a:pPr algn="just"/>
            <a:r>
              <a:rPr lang="ru-RU" dirty="0"/>
              <a:t>Промежуточная  аттестация –  определение  соответствия  результатов  учебной деятельности  обучающихся  требованиям  образовательных  стандартов,  учебно-программной  документации  соответствующих  образовательных  программ, в целях  оценки результатов учебной деятельности обучающихся за четверть, семестр, полугодие. </a:t>
            </a:r>
          </a:p>
          <a:p>
            <a:pPr algn="just"/>
            <a:r>
              <a:rPr lang="ru-RU" dirty="0"/>
              <a:t>Промежуточная </a:t>
            </a:r>
            <a:r>
              <a:rPr lang="ru-RU" dirty="0" smtClean="0"/>
              <a:t>аттестация проводится </a:t>
            </a:r>
            <a:r>
              <a:rPr lang="ru-RU" dirty="0"/>
              <a:t>с учетом </a:t>
            </a:r>
            <a:r>
              <a:rPr lang="ru-RU" dirty="0" smtClean="0"/>
              <a:t>результатов  </a:t>
            </a:r>
            <a:r>
              <a:rPr lang="ru-RU" dirty="0"/>
              <a:t>текущей  аттестации. </a:t>
            </a:r>
          </a:p>
          <a:p>
            <a:pPr algn="just"/>
            <a:r>
              <a:rPr lang="ru-RU" dirty="0"/>
              <a:t>Итоговая аттестация – определение соответствия результатов учебной деятельности обучающихся  требованиям  образовательных  стандартов,  учебно-программной документации  соответствующих  образовательных  программ, при  завершении  освоения  содержания образовательных программ.</a:t>
            </a:r>
          </a:p>
          <a:p>
            <a:endParaRPr lang="x-none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A0CA08A4-48C2-2128-C37C-615AD23FD2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072" y="109006"/>
            <a:ext cx="851089" cy="104107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0826" y="26362"/>
            <a:ext cx="623312" cy="687599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96439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69" y="93969"/>
            <a:ext cx="851089" cy="104107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AutoShape 2" descr="ÐÐ°ÑÑÐ¸Ð½ÐºÐ¸ Ð¿Ð¾ Ð·Ð°Ð¿ÑÐ¾ÑÑ ÑÑÑÐ´ÐµÐ½ÑÑ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10"/>
          <p:cNvSpPr txBox="1">
            <a:spLocks noChangeArrowheads="1"/>
          </p:cNvSpPr>
          <p:nvPr/>
        </p:nvSpPr>
        <p:spPr>
          <a:xfrm>
            <a:off x="1279589" y="209630"/>
            <a:ext cx="10210736" cy="576951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sz="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sz="3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indent="0" algn="ctr">
              <a:buNone/>
            </a:pPr>
            <a:r>
              <a:rPr lang="ru-RU" sz="9600" b="1" dirty="0">
                <a:solidFill>
                  <a:srgbClr val="0070C0"/>
                </a:solidFill>
              </a:rPr>
              <a:t>9-09-0612-02 Программное обеспечение информационных систем, </a:t>
            </a:r>
            <a:r>
              <a:rPr lang="ru-RU" sz="9600" b="1" dirty="0" smtClean="0">
                <a:solidFill>
                  <a:srgbClr val="0070C0"/>
                </a:solidFill>
              </a:rPr>
              <a:t/>
            </a:r>
            <a:br>
              <a:rPr lang="ru-RU" sz="9600" b="1" dirty="0" smtClean="0">
                <a:solidFill>
                  <a:srgbClr val="0070C0"/>
                </a:solidFill>
              </a:rPr>
            </a:br>
            <a:r>
              <a:rPr lang="ru-RU" sz="9600" b="1" dirty="0" smtClean="0">
                <a:solidFill>
                  <a:srgbClr val="0070C0"/>
                </a:solidFill>
              </a:rPr>
              <a:t>с </a:t>
            </a:r>
            <a:r>
              <a:rPr lang="ru-RU" sz="9600" b="1" dirty="0">
                <a:solidFill>
                  <a:srgbClr val="0070C0"/>
                </a:solidFill>
              </a:rPr>
              <a:t>присвоением квалификации Инженер-программист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6400" b="1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68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      </a:t>
            </a:r>
          </a:p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1" u="sng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sz="800" b="0" i="0" u="sng" strike="noStrike" kern="1200" cap="none" spc="0" normalizeH="0" baseline="0" noProof="0" dirty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Объект 6"/>
          <p:cNvSpPr>
            <a:spLocks noGrp="1"/>
          </p:cNvSpPr>
          <p:nvPr>
            <p:ph idx="1"/>
          </p:nvPr>
        </p:nvSpPr>
        <p:spPr>
          <a:xfrm>
            <a:off x="838200" y="988274"/>
            <a:ext cx="10515600" cy="518868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dirty="0"/>
          </a:p>
          <a:p>
            <a:endParaRPr lang="ru-RU" dirty="0"/>
          </a:p>
          <a:p>
            <a:pPr algn="just"/>
            <a:r>
              <a:rPr lang="ru-RU" sz="2000" dirty="0"/>
              <a:t>Форма обучения - вечерняя/заочная</a:t>
            </a:r>
          </a:p>
          <a:p>
            <a:pPr algn="just"/>
            <a:r>
              <a:rPr lang="ru-RU" sz="2000" dirty="0"/>
              <a:t>Продолжительность обучения (месяцы) - 18/24 месяца</a:t>
            </a:r>
          </a:p>
          <a:p>
            <a:pPr algn="just"/>
            <a:r>
              <a:rPr lang="ru-RU" sz="2000" dirty="0"/>
              <a:t>Стоимость обучения - 4301 / 3660 </a:t>
            </a:r>
            <a:r>
              <a:rPr lang="ru-RU" sz="2000" dirty="0" err="1"/>
              <a:t>бел.руб</a:t>
            </a:r>
            <a:r>
              <a:rPr lang="ru-RU" sz="2000" dirty="0"/>
              <a:t>. (в несколько этапов)</a:t>
            </a:r>
          </a:p>
          <a:p>
            <a:pPr algn="just"/>
            <a:r>
              <a:rPr lang="ru-RU" sz="2000" dirty="0"/>
              <a:t>Дата начала/окончания приёма документов - 08.07.2024 | 30.08.2024</a:t>
            </a:r>
          </a:p>
          <a:p>
            <a:pPr algn="just"/>
            <a:endParaRPr lang="ru-RU" sz="2000" dirty="0"/>
          </a:p>
          <a:p>
            <a:pPr algn="just"/>
            <a:r>
              <a:rPr lang="ru-RU" sz="2000" dirty="0"/>
              <a:t>Целью обучения является подготовка квалифицированных инженеров-программистов, способных разрабатывать алгоритмы и программы для информационных систем, используя современные инструменты и технологии. Обучение основано на проектном подходе, что позволяет студентам приобрести практические навыки решения реальных задач под руководством опытных преподавателей и практикующих специалистов.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759FFC7E-AB2F-F668-D052-02C3E1B09B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64918" y="1398949"/>
            <a:ext cx="2556331" cy="2556331"/>
          </a:xfrm>
          <a:prstGeom prst="rect">
            <a:avLst/>
          </a:prstGeom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0826" y="26362"/>
            <a:ext cx="623312" cy="687599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80773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072" y="109006"/>
            <a:ext cx="851089" cy="104107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Содержимое 2"/>
          <p:cNvSpPr>
            <a:spLocks noGrp="1"/>
          </p:cNvSpPr>
          <p:nvPr>
            <p:ph sz="half" idx="2"/>
          </p:nvPr>
        </p:nvSpPr>
        <p:spPr>
          <a:xfrm>
            <a:off x="627189" y="1261431"/>
            <a:ext cx="5237584" cy="3684588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altLang="ru-RU" sz="2000" dirty="0">
                <a:latin typeface="Arial" panose="020B0604020202020204" pitchFamily="34" charset="0"/>
                <a:cs typeface="Arial" panose="020B0604020202020204" pitchFamily="34" charset="0"/>
              </a:rPr>
              <a:t>1 ЭТАП</a:t>
            </a:r>
          </a:p>
          <a:p>
            <a:pPr>
              <a:spcBef>
                <a:spcPts val="0"/>
              </a:spcBef>
            </a:pPr>
            <a:r>
              <a:rPr lang="ru-RU" alt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Архитектура операционных систем (з)</a:t>
            </a:r>
          </a:p>
          <a:p>
            <a:pPr>
              <a:spcBef>
                <a:spcPts val="0"/>
              </a:spcBef>
            </a:pPr>
            <a:r>
              <a:rPr lang="ru-RU" alt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Технические средства операционных систем (э)</a:t>
            </a:r>
          </a:p>
          <a:p>
            <a:pPr>
              <a:spcBef>
                <a:spcPts val="0"/>
              </a:spcBef>
            </a:pPr>
            <a:r>
              <a:rPr lang="ru-RU" alt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Управление </a:t>
            </a:r>
            <a:r>
              <a:rPr lang="ru-RU" alt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разработкой программного обеспечения (з)</a:t>
            </a:r>
          </a:p>
          <a:p>
            <a:pPr>
              <a:spcBef>
                <a:spcPts val="0"/>
              </a:spcBef>
            </a:pPr>
            <a:r>
              <a:rPr lang="ru-RU" alt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Основы алгоритмизации и программирования на языках высокого уровня (э)</a:t>
            </a:r>
          </a:p>
          <a:p>
            <a:pPr>
              <a:spcBef>
                <a:spcPts val="0"/>
              </a:spcBef>
            </a:pPr>
            <a:r>
              <a:rPr lang="ru-RU" alt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Идеология белорусского государства (р)</a:t>
            </a:r>
          </a:p>
          <a:p>
            <a:pPr marL="0" indent="0" algn="ctr" fontAlgn="t">
              <a:buNone/>
            </a:pP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 fontAlgn="t">
              <a:buNone/>
            </a:pP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ЭТАП</a:t>
            </a:r>
          </a:p>
          <a:p>
            <a:pPr fontAlgn="t">
              <a:spcBef>
                <a:spcPts val="0"/>
              </a:spcBef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Компьютерные сети (э)</a:t>
            </a:r>
          </a:p>
          <a:p>
            <a:pPr fontAlgn="t">
              <a:spcBef>
                <a:spcPts val="0"/>
              </a:spcBef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Системное программирование (э)</a:t>
            </a:r>
          </a:p>
          <a:p>
            <a:pPr fontAlgn="t">
              <a:spcBef>
                <a:spcPts val="0"/>
              </a:spcBef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Средства визуального программирования приложений (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к.р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fontAlgn="t">
              <a:spcBef>
                <a:spcPts val="0"/>
              </a:spcBef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Охрана труда в профессиональной деятельности (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контр.р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fontAlgn="t"/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t"/>
            <a:endParaRPr lang="ru-RU" sz="2000" dirty="0">
              <a:cs typeface="Aharoni" panose="02010803020104030203" pitchFamily="2" charset="-79"/>
            </a:endParaRPr>
          </a:p>
          <a:p>
            <a:endParaRPr lang="ru-RU" altLang="ru-RU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098817" y="1197573"/>
            <a:ext cx="5413665" cy="565243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2 ЭТАП</a:t>
            </a:r>
          </a:p>
          <a:p>
            <a:pPr fontAlgn="t">
              <a:spcBef>
                <a:spcPts val="0"/>
              </a:spcBef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Основы программирования на языке C# (з)</a:t>
            </a:r>
          </a:p>
          <a:p>
            <a:pPr fontAlgn="t">
              <a:spcBef>
                <a:spcPts val="0"/>
              </a:spcBef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Объектно-ориентированное программирование (з)</a:t>
            </a:r>
          </a:p>
          <a:p>
            <a:pPr fontAlgn="t">
              <a:spcBef>
                <a:spcPts val="0"/>
              </a:spcBef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Организация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и проектирование баз данных (э)</a:t>
            </a:r>
          </a:p>
          <a:p>
            <a:pPr fontAlgn="t">
              <a:spcBef>
                <a:spcPts val="0"/>
              </a:spcBef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Технология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проектирования программного обеспечения информационных систем (э)</a:t>
            </a:r>
          </a:p>
          <a:p>
            <a:pPr fontAlgn="t">
              <a:spcBef>
                <a:spcPts val="0"/>
              </a:spcBef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Модуль «Правовое регулирование профессиональной деятельности»(з)</a:t>
            </a:r>
          </a:p>
          <a:p>
            <a:pPr marL="0" indent="0" algn="ctr" fontAlgn="t">
              <a:buNone/>
            </a:pP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 fontAlgn="t">
              <a:buNone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4 ЭТАП</a:t>
            </a:r>
          </a:p>
          <a:p>
            <a:pPr fontAlgn="t">
              <a:spcBef>
                <a:spcPts val="0"/>
              </a:spcBef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Веб-технологии (э)</a:t>
            </a:r>
          </a:p>
          <a:p>
            <a:pPr fontAlgn="t">
              <a:spcBef>
                <a:spcPts val="0"/>
              </a:spcBef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Информационный дизайн и юзабилити (з)</a:t>
            </a:r>
          </a:p>
          <a:p>
            <a:pPr fontAlgn="t">
              <a:spcBef>
                <a:spcPts val="0"/>
              </a:spcBef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Тестирование программного обеспечения (з)</a:t>
            </a:r>
          </a:p>
          <a:p>
            <a:pPr fontAlgn="t">
              <a:spcBef>
                <a:spcPts val="0"/>
              </a:spcBef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Технологии компонентного программирования (з)</a:t>
            </a:r>
          </a:p>
          <a:p>
            <a:pPr fontAlgn="t"/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79162" y="167879"/>
            <a:ext cx="106179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ru-RU" sz="2000" b="1" dirty="0">
                <a:solidFill>
                  <a:srgbClr val="0070C0"/>
                </a:solidFill>
              </a:rPr>
              <a:t>Программное обеспечение информационных систем </a:t>
            </a:r>
          </a:p>
          <a:p>
            <a:pPr lvl="0" algn="ctr">
              <a:defRPr/>
            </a:pPr>
            <a:r>
              <a:rPr lang="ru-RU" sz="2000" b="1" dirty="0">
                <a:solidFill>
                  <a:srgbClr val="0070C0"/>
                </a:solidFill>
              </a:rPr>
              <a:t>Организация учебного процесса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0826" y="26362"/>
            <a:ext cx="623312" cy="687599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59749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69" y="93969"/>
            <a:ext cx="851089" cy="104107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AutoShape 2" descr="ÐÐ°ÑÑÐ¸Ð½ÐºÐ¸ Ð¿Ð¾ Ð·Ð°Ð¿ÑÐ¾ÑÑ ÑÑÑÐ´ÐµÐ½ÑÑ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10"/>
          <p:cNvSpPr txBox="1">
            <a:spLocks noChangeArrowheads="1"/>
          </p:cNvSpPr>
          <p:nvPr/>
        </p:nvSpPr>
        <p:spPr>
          <a:xfrm>
            <a:off x="1279589" y="209630"/>
            <a:ext cx="10210736" cy="925416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sz="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sz="3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lvl="0" indent="0" algn="ctr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ru-RU" sz="9600" b="1" dirty="0">
                <a:solidFill>
                  <a:srgbClr val="0070C0"/>
                </a:solidFill>
              </a:rPr>
              <a:t>9-09-0611-02 Веб-дизайн и компьютерная графика, </a:t>
            </a:r>
            <a:endParaRPr lang="ru-RU" sz="9600" b="1" dirty="0" smtClean="0">
              <a:solidFill>
                <a:srgbClr val="0070C0"/>
              </a:solidFill>
            </a:endParaRPr>
          </a:p>
          <a:p>
            <a:pPr marL="0" lvl="0" indent="0" algn="ctr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ru-RU" sz="9600" b="1" dirty="0" smtClean="0">
                <a:solidFill>
                  <a:srgbClr val="0070C0"/>
                </a:solidFill>
              </a:rPr>
              <a:t>с </a:t>
            </a:r>
            <a:r>
              <a:rPr lang="ru-RU" sz="9600" b="1" dirty="0">
                <a:solidFill>
                  <a:srgbClr val="0070C0"/>
                </a:solidFill>
              </a:rPr>
              <a:t>присвоением квалификации </a:t>
            </a:r>
            <a:r>
              <a:rPr lang="ru-RU" sz="9600" b="1" dirty="0" smtClean="0">
                <a:solidFill>
                  <a:srgbClr val="0070C0"/>
                </a:solidFill>
              </a:rPr>
              <a:t>Программист-веб-дизайнер</a:t>
            </a:r>
            <a:r>
              <a:rPr kumimoji="0" lang="ru-RU" sz="6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cs typeface="Arial" charset="0"/>
              </a:rPr>
              <a:t>      </a:t>
            </a:r>
            <a:endParaRPr kumimoji="0" lang="ru-RU" sz="6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cs typeface="Arial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1" u="sng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sz="800" b="0" i="0" u="sng" strike="noStrike" kern="1200" cap="none" spc="0" normalizeH="0" baseline="0" noProof="0" dirty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Объект 6"/>
          <p:cNvSpPr>
            <a:spLocks noGrp="1"/>
          </p:cNvSpPr>
          <p:nvPr>
            <p:ph idx="1"/>
          </p:nvPr>
        </p:nvSpPr>
        <p:spPr>
          <a:xfrm>
            <a:off x="838200" y="988274"/>
            <a:ext cx="10515600" cy="518868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r>
              <a:rPr lang="ru-RU" sz="2000" dirty="0"/>
              <a:t>Форма обучения - вечерняя/заочная</a:t>
            </a:r>
          </a:p>
          <a:p>
            <a:r>
              <a:rPr lang="ru-RU" sz="2000" dirty="0"/>
              <a:t>Продолжительность обучения (месяцы) - 19/20 месяцев</a:t>
            </a:r>
          </a:p>
          <a:p>
            <a:r>
              <a:rPr lang="ru-RU" sz="2000" dirty="0"/>
              <a:t>Стоимость обучения - 3272 / 3080 </a:t>
            </a:r>
            <a:r>
              <a:rPr lang="ru-RU" sz="2000" dirty="0" err="1"/>
              <a:t>бел.руб</a:t>
            </a:r>
            <a:r>
              <a:rPr lang="ru-RU" sz="2000" dirty="0"/>
              <a:t>. (в несколько этапов)</a:t>
            </a:r>
          </a:p>
          <a:p>
            <a:endParaRPr lang="ru-RU" sz="2000" dirty="0"/>
          </a:p>
          <a:p>
            <a:endParaRPr lang="ru-RU" sz="2000" dirty="0"/>
          </a:p>
          <a:p>
            <a:pPr algn="just"/>
            <a:r>
              <a:rPr lang="ru-RU" sz="2000" dirty="0"/>
              <a:t>Цель обучения </a:t>
            </a:r>
            <a:r>
              <a:rPr lang="ru-RU" altLang="ru-RU" sz="1400" dirty="0">
                <a:latin typeface="Arial" panose="020B0604020202020204" pitchFamily="34" charset="0"/>
                <a:cs typeface="Arial" panose="020B0604020202020204" pitchFamily="34" charset="0"/>
              </a:rPr>
              <a:t>—</a:t>
            </a:r>
            <a:r>
              <a:rPr lang="ru-RU" sz="2000" dirty="0" smtClean="0"/>
              <a:t> комплексная </a:t>
            </a:r>
            <a:r>
              <a:rPr lang="ru-RU" sz="2000" dirty="0"/>
              <a:t>подготовка специалиста в области проектирования и разработки веб-сайтов, веб-приложений, веб-сервисов, включающая создание визуального (графического) дизайна, структурирование информации, разработку информационной архитектуры, техническое изготовление и размещение проекта в Интернет с его дальнейшим сопровождением.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099FEAE4-3DB2-CD2B-6ADE-780B770E15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19208" y="1135046"/>
            <a:ext cx="2653692" cy="2653692"/>
          </a:xfrm>
          <a:prstGeom prst="rect">
            <a:avLst/>
          </a:prstGeom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0826" y="26362"/>
            <a:ext cx="623312" cy="687599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94615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:a16="http://schemas.microsoft.com/office/drawing/2014/main" xmlns="" id="{0EA287E8-C621-A028-44C3-7CE23F754A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2391" y="288416"/>
            <a:ext cx="10515600" cy="68225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b="1" dirty="0">
                <a:solidFill>
                  <a:srgbClr val="0070C0"/>
                </a:solidFill>
              </a:rPr>
              <a:t>Веб-дизайн и компьютерная графика</a:t>
            </a:r>
            <a:br>
              <a:rPr lang="ru-RU" sz="2400" b="1" dirty="0">
                <a:solidFill>
                  <a:srgbClr val="0070C0"/>
                </a:solidFill>
              </a:rPr>
            </a:br>
            <a:r>
              <a:rPr lang="ru-RU" sz="2400" b="1" dirty="0">
                <a:solidFill>
                  <a:srgbClr val="0070C0"/>
                </a:solidFill>
              </a:rPr>
              <a:t>Организация учебного процесса</a:t>
            </a:r>
            <a:endParaRPr lang="x-none" sz="2400" dirty="0"/>
          </a:p>
        </p:txBody>
      </p:sp>
      <p:sp>
        <p:nvSpPr>
          <p:cNvPr id="8" name="Объект 7">
            <a:extLst>
              <a:ext uri="{FF2B5EF4-FFF2-40B4-BE49-F238E27FC236}">
                <a16:creationId xmlns:a16="http://schemas.microsoft.com/office/drawing/2014/main" xmlns="" id="{5FB77425-AF28-8B03-AD4C-91998DAC5B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53616" y="1493384"/>
            <a:ext cx="5181600" cy="2325961"/>
          </a:xfrm>
        </p:spPr>
        <p:txBody>
          <a:bodyPr>
            <a:normAutofit fontScale="55000" lnSpcReduction="20000"/>
          </a:bodyPr>
          <a:lstStyle/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en-US" altLang="ru-RU" sz="2500" b="1" dirty="0"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ru-RU" altLang="ru-RU" sz="2500" b="1" dirty="0">
                <a:latin typeface="Arial" panose="020B0604020202020204" pitchFamily="34" charset="0"/>
                <a:cs typeface="Arial" panose="020B0604020202020204" pitchFamily="34" charset="0"/>
              </a:rPr>
              <a:t>этап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ru-RU" alt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Идеология белорусского государства (</a:t>
            </a:r>
            <a:r>
              <a:rPr lang="ru-RU" altLang="ru-RU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реф</a:t>
            </a:r>
            <a:r>
              <a:rPr lang="ru-RU" alt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ru-RU" alt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Верстка веб-страниц (э)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ru-RU" alt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Компьютерная графика (з)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ru-RU" alt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Компьютерные сети (з)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ru-RU" alt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Основы алгоритмизации и программирования (э)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endParaRPr lang="ru-RU" alt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Объект 8">
            <a:extLst>
              <a:ext uri="{FF2B5EF4-FFF2-40B4-BE49-F238E27FC236}">
                <a16:creationId xmlns:a16="http://schemas.microsoft.com/office/drawing/2014/main" xmlns="" id="{0C52B695-8B98-9F9D-B586-1DCBF24D59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14759" y="1595133"/>
            <a:ext cx="5181600" cy="1975973"/>
          </a:xfrm>
        </p:spPr>
        <p:txBody>
          <a:bodyPr>
            <a:normAutofit fontScale="55000" lnSpcReduction="20000"/>
          </a:bodyPr>
          <a:lstStyle/>
          <a:p>
            <a:pPr marL="0" indent="0" algn="ctr">
              <a:buNone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III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 этап</a:t>
            </a:r>
          </a:p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Анимационная графика (</a:t>
            </a:r>
            <a:r>
              <a:rPr lang="ru-RU" b="1" dirty="0" err="1">
                <a:latin typeface="Arial" panose="020B0604020202020204" pitchFamily="34" charset="0"/>
                <a:cs typeface="Arial" panose="020B0604020202020204" pitchFamily="34" charset="0"/>
              </a:rPr>
              <a:t>курс.р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Интернет-маркетинг (э)</a:t>
            </a:r>
          </a:p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Информационная архитектура и юзабилити (з)</a:t>
            </a:r>
          </a:p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Системы управления базами данных (з)</a:t>
            </a:r>
          </a:p>
          <a:p>
            <a:endParaRPr lang="x-none" dirty="0"/>
          </a:p>
        </p:txBody>
      </p:sp>
      <p:sp>
        <p:nvSpPr>
          <p:cNvPr id="10" name="Объект 7">
            <a:extLst>
              <a:ext uri="{FF2B5EF4-FFF2-40B4-BE49-F238E27FC236}">
                <a16:creationId xmlns:a16="http://schemas.microsoft.com/office/drawing/2014/main" xmlns="" id="{C5E17C0F-C89B-B188-8809-211708B86C48}"/>
              </a:ext>
            </a:extLst>
          </p:cNvPr>
          <p:cNvSpPr txBox="1">
            <a:spLocks/>
          </p:cNvSpPr>
          <p:nvPr/>
        </p:nvSpPr>
        <p:spPr>
          <a:xfrm>
            <a:off x="553616" y="3680576"/>
            <a:ext cx="5181600" cy="2461556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en-US" alt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II </a:t>
            </a:r>
            <a:r>
              <a:rPr lang="ru-RU" alt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этап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ru-RU" alt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Правовое регулирование профессиональной деятельности (з)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ru-RU" alt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Охрана труда в профессиональной деятельности (</a:t>
            </a:r>
            <a:r>
              <a:rPr lang="ru-RU" altLang="ru-R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контр.р</a:t>
            </a:r>
            <a:r>
              <a:rPr lang="ru-RU" alt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ru-RU" alt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Компьютерная графика (э)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ru-RU" alt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Проектирование динамических страниц  (э)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ru-RU" alt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Основы визуального дизайна Веб-проектов (з)</a:t>
            </a:r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endParaRPr lang="ru-RU" alt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Объект 8">
            <a:extLst>
              <a:ext uri="{FF2B5EF4-FFF2-40B4-BE49-F238E27FC236}">
                <a16:creationId xmlns:a16="http://schemas.microsoft.com/office/drawing/2014/main" xmlns="" id="{05058D5E-F7FF-B8D2-EC03-37A21E8498C0}"/>
              </a:ext>
            </a:extLst>
          </p:cNvPr>
          <p:cNvSpPr txBox="1">
            <a:spLocks/>
          </p:cNvSpPr>
          <p:nvPr/>
        </p:nvSpPr>
        <p:spPr>
          <a:xfrm>
            <a:off x="6353504" y="3814835"/>
            <a:ext cx="5668778" cy="2322787"/>
          </a:xfrm>
          <a:prstGeom prst="rect">
            <a:avLst/>
          </a:prstGeom>
        </p:spPr>
        <p:txBody>
          <a:bodyPr vert="horz" lIns="91440" tIns="45720" rIns="91440" bIns="45720" rtlCol="0">
            <a:normAutofit fontScale="3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ctr" fontAlgn="t">
              <a:lnSpc>
                <a:spcPct val="150000"/>
              </a:lnSpc>
              <a:spcBef>
                <a:spcPts val="0"/>
              </a:spcBef>
            </a:pPr>
            <a:endParaRPr lang="x-none" sz="1800" dirty="0">
              <a:highlight>
                <a:srgbClr val="EAEFF7"/>
              </a:highlight>
              <a:latin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US" sz="4900" b="1" dirty="0">
                <a:latin typeface="Arial" panose="020B0604020202020204" pitchFamily="34" charset="0"/>
                <a:cs typeface="Arial" panose="020B0604020202020204" pitchFamily="34" charset="0"/>
              </a:rPr>
              <a:t>IV </a:t>
            </a:r>
            <a:r>
              <a:rPr lang="ru-RU" sz="4900" b="1" dirty="0">
                <a:latin typeface="Arial" panose="020B0604020202020204" pitchFamily="34" charset="0"/>
                <a:cs typeface="Arial" panose="020B0604020202020204" pitchFamily="34" charset="0"/>
              </a:rPr>
              <a:t>этап</a:t>
            </a:r>
          </a:p>
          <a:p>
            <a:r>
              <a:rPr lang="ru-RU" sz="4900" b="1" dirty="0">
                <a:latin typeface="Arial" panose="020B0604020202020204" pitchFamily="34" charset="0"/>
                <a:cs typeface="Arial" panose="020B0604020202020204" pitchFamily="34" charset="0"/>
              </a:rPr>
              <a:t>Управление Веб-проектами (з)</a:t>
            </a:r>
          </a:p>
          <a:p>
            <a:r>
              <a:rPr lang="ru-RU" sz="4900" b="1" dirty="0">
                <a:latin typeface="Arial" panose="020B0604020202020204" pitchFamily="34" charset="0"/>
                <a:cs typeface="Arial" panose="020B0604020202020204" pitchFamily="34" charset="0"/>
              </a:rPr>
              <a:t>Разработка </a:t>
            </a:r>
            <a:r>
              <a:rPr lang="ru-RU" sz="4900" b="1" dirty="0">
                <a:latin typeface="Arial" panose="020B0604020202020204" pitchFamily="34" charset="0"/>
                <a:cs typeface="Arial" panose="020B0604020202020204" pitchFamily="34" charset="0"/>
              </a:rPr>
              <a:t>Веб-приложений </a:t>
            </a:r>
            <a:r>
              <a:rPr lang="ru-RU" sz="4900" b="1" dirty="0">
                <a:latin typeface="Arial" panose="020B0604020202020204" pitchFamily="34" charset="0"/>
                <a:cs typeface="Arial" panose="020B0604020202020204" pitchFamily="34" charset="0"/>
              </a:rPr>
              <a:t>(з)</a:t>
            </a:r>
          </a:p>
          <a:p>
            <a:r>
              <a:rPr lang="ru-RU" sz="4900" b="1" dirty="0">
                <a:latin typeface="Arial" panose="020B0604020202020204" pitchFamily="34" charset="0"/>
                <a:cs typeface="Arial" panose="020B0604020202020204" pitchFamily="34" charset="0"/>
              </a:rPr>
              <a:t>Серверные технологии разработки </a:t>
            </a:r>
            <a:r>
              <a:rPr lang="ru-RU" sz="4900" b="1" dirty="0">
                <a:latin typeface="Arial" panose="020B0604020202020204" pitchFamily="34" charset="0"/>
                <a:cs typeface="Arial" panose="020B0604020202020204" pitchFamily="34" charset="0"/>
              </a:rPr>
              <a:t>Веб-сайтов </a:t>
            </a:r>
            <a:r>
              <a:rPr lang="ru-RU" sz="4900" b="1" dirty="0">
                <a:latin typeface="Arial" panose="020B0604020202020204" pitchFamily="34" charset="0"/>
                <a:cs typeface="Arial" panose="020B0604020202020204" pitchFamily="34" charset="0"/>
              </a:rPr>
              <a:t>(э)</a:t>
            </a:r>
          </a:p>
          <a:p>
            <a:r>
              <a:rPr lang="ru-RU" sz="4900" b="1" dirty="0">
                <a:latin typeface="Arial" panose="020B0604020202020204" pitchFamily="34" charset="0"/>
                <a:cs typeface="Arial" panose="020B0604020202020204" pitchFamily="34" charset="0"/>
              </a:rPr>
              <a:t>Тестирование </a:t>
            </a:r>
            <a:r>
              <a:rPr lang="ru-RU" sz="4900" b="1" dirty="0">
                <a:latin typeface="Arial" panose="020B0604020202020204" pitchFamily="34" charset="0"/>
                <a:cs typeface="Arial" panose="020B0604020202020204" pitchFamily="34" charset="0"/>
              </a:rPr>
              <a:t>Веб-проектов </a:t>
            </a:r>
            <a:r>
              <a:rPr lang="ru-RU" sz="4900" b="1" dirty="0">
                <a:latin typeface="Arial" panose="020B0604020202020204" pitchFamily="34" charset="0"/>
                <a:cs typeface="Arial" panose="020B0604020202020204" pitchFamily="34" charset="0"/>
              </a:rPr>
              <a:t>(з)</a:t>
            </a:r>
          </a:p>
          <a:p>
            <a:r>
              <a:rPr lang="ru-RU" sz="4900" b="1" dirty="0">
                <a:latin typeface="Arial" panose="020B0604020202020204" pitchFamily="34" charset="0"/>
                <a:cs typeface="Arial" panose="020B0604020202020204" pitchFamily="34" charset="0"/>
              </a:rPr>
              <a:t>Бизнес-анализ в сфере Веб-разработки (з)</a:t>
            </a:r>
          </a:p>
          <a:p>
            <a:endParaRPr lang="x-none" dirty="0"/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xmlns="" id="{350F49BB-A2AB-2CB6-052C-0730A3A383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072" y="109006"/>
            <a:ext cx="851089" cy="104107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0826" y="26362"/>
            <a:ext cx="623312" cy="687599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34558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072" y="109006"/>
            <a:ext cx="851089" cy="104107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Содержимое 2"/>
          <p:cNvSpPr>
            <a:spLocks noGrp="1"/>
          </p:cNvSpPr>
          <p:nvPr>
            <p:ph idx="1"/>
          </p:nvPr>
        </p:nvSpPr>
        <p:spPr>
          <a:xfrm>
            <a:off x="979161" y="1342352"/>
            <a:ext cx="10885715" cy="4372648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ru-RU" altLang="ru-RU" sz="1800" b="1" dirty="0">
                <a:latin typeface="Arial" panose="020B0604020202020204" pitchFamily="34" charset="0"/>
                <a:cs typeface="Arial" panose="020B0604020202020204" pitchFamily="34" charset="0"/>
              </a:rPr>
              <a:t>Форма обучения - вечерняя/заочная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ru-RU" altLang="ru-RU" sz="1800" b="1" dirty="0">
                <a:latin typeface="Arial" panose="020B0604020202020204" pitchFamily="34" charset="0"/>
                <a:cs typeface="Arial" panose="020B0604020202020204" pitchFamily="34" charset="0"/>
              </a:rPr>
              <a:t>Продолжительность обучения (месяцы) - 17/20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ru-RU" altLang="ru-RU" sz="1800" b="1" dirty="0">
                <a:latin typeface="Arial" panose="020B0604020202020204" pitchFamily="34" charset="0"/>
                <a:cs typeface="Arial" panose="020B0604020202020204" pitchFamily="34" charset="0"/>
              </a:rPr>
              <a:t>Стоимость обучения - 3640 / 3287 </a:t>
            </a:r>
            <a:r>
              <a:rPr lang="ru-RU" altLang="ru-RU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бел.руб</a:t>
            </a:r>
            <a:r>
              <a:rPr lang="ru-RU" altLang="ru-RU" sz="1800" b="1" dirty="0">
                <a:latin typeface="Arial" panose="020B0604020202020204" pitchFamily="34" charset="0"/>
                <a:cs typeface="Arial" panose="020B0604020202020204" pitchFamily="34" charset="0"/>
              </a:rPr>
              <a:t>. (в несколько этапов)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endParaRPr lang="ru-RU" altLang="ru-RU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ts val="0"/>
              </a:spcBef>
            </a:pPr>
            <a:endParaRPr lang="ru-RU" altLang="ru-RU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altLang="ru-RU" sz="1800" dirty="0">
                <a:latin typeface="Arial" panose="020B0604020202020204" pitchFamily="34" charset="0"/>
                <a:cs typeface="Arial" panose="020B0604020202020204" pitchFamily="34" charset="0"/>
              </a:rPr>
              <a:t>Цель обучения по специальности "Электронный бизнес" — комплексная подготовка специалистов в области создания и управления онлайн-бизнесом, которая включает в себя разработку и внедрение цифровых бизнес-моделей, проектирование и продвижение электронных коммерческих платформ, управление интернет-маркетингом, анализ данных и оптимизацию бизнес-процессов, а также техническую реализацию и сопровождение проектов в цифровой среде.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endParaRPr lang="ru-RU" altLang="ru-RU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ts val="0"/>
              </a:spcBef>
            </a:pPr>
            <a:endParaRPr lang="ru-RU" altLang="ru-RU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ts val="0"/>
              </a:spcBef>
            </a:pPr>
            <a:endParaRPr lang="ru-RU" altLang="ru-RU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ts val="0"/>
              </a:spcBef>
            </a:pPr>
            <a:endParaRPr lang="ru-RU" altLang="ru-RU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ts val="0"/>
              </a:spcBef>
            </a:pPr>
            <a:endParaRPr lang="ru-RU" altLang="ru-RU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ts val="0"/>
              </a:spcBef>
            </a:pPr>
            <a:endParaRPr lang="ru-RU" altLang="ru-RU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ts val="0"/>
              </a:spcBef>
            </a:pPr>
            <a:endParaRPr lang="ru-RU" altLang="ru-RU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01039" y="109006"/>
            <a:ext cx="106179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dirty="0">
                <a:solidFill>
                  <a:srgbClr val="0070C0"/>
                </a:solidFill>
              </a:rPr>
              <a:t>          9-09-0611-04  Электронный </a:t>
            </a:r>
            <a:r>
              <a:rPr lang="ru-RU" sz="2400" b="1" dirty="0" smtClean="0">
                <a:solidFill>
                  <a:srgbClr val="0070C0"/>
                </a:solidFill>
              </a:rPr>
              <a:t>бизнес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dirty="0" smtClean="0">
                <a:solidFill>
                  <a:srgbClr val="0070C0"/>
                </a:solidFill>
              </a:rPr>
              <a:t>с </a:t>
            </a:r>
            <a:r>
              <a:rPr lang="ru-RU" sz="2400" b="1" dirty="0">
                <a:solidFill>
                  <a:srgbClr val="0070C0"/>
                </a:solidFill>
              </a:rPr>
              <a:t>присвоением квалификации </a:t>
            </a:r>
            <a:r>
              <a:rPr lang="ru-RU" sz="2400" b="1" dirty="0" smtClean="0">
                <a:solidFill>
                  <a:srgbClr val="0070C0"/>
                </a:solidFill>
              </a:rPr>
              <a:t>бизнес-аналитик-программист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79F36ED8-A9C8-75D6-2F37-34C80AC6F3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80810" y="1342352"/>
            <a:ext cx="2167923" cy="2167923"/>
          </a:xfrm>
          <a:prstGeom prst="rect">
            <a:avLst/>
          </a:prstGeom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0826" y="26362"/>
            <a:ext cx="623312" cy="687599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76349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9025" y="78458"/>
            <a:ext cx="943742" cy="104107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072" y="109006"/>
            <a:ext cx="851089" cy="104107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" name="Группа 3">
            <a:extLst>
              <a:ext uri="{FF2B5EF4-FFF2-40B4-BE49-F238E27FC236}">
                <a16:creationId xmlns:a16="http://schemas.microsoft.com/office/drawing/2014/main" xmlns="" id="{ADA924EB-EF25-9E72-FC5E-A0E6444097B4}"/>
              </a:ext>
            </a:extLst>
          </p:cNvPr>
          <p:cNvGrpSpPr/>
          <p:nvPr/>
        </p:nvGrpSpPr>
        <p:grpSpPr>
          <a:xfrm>
            <a:off x="475233" y="1127785"/>
            <a:ext cx="11512978" cy="5588054"/>
            <a:chOff x="140073" y="857949"/>
            <a:chExt cx="11854226" cy="5857890"/>
          </a:xfrm>
        </p:grpSpPr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xmlns="" id="{BC5CC004-3BCA-4E94-6323-59C6808F4504}"/>
                </a:ext>
              </a:extLst>
            </p:cNvPr>
            <p:cNvSpPr/>
            <p:nvPr/>
          </p:nvSpPr>
          <p:spPr>
            <a:xfrm>
              <a:off x="1424522" y="5661812"/>
              <a:ext cx="6756428" cy="105402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79388"/>
              <a:r>
                <a:rPr lang="ru-RU" sz="1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90 000+ успешных выпускников, среди них академики, </a:t>
              </a:r>
            </a:p>
            <a:p>
              <a:pPr marL="179388"/>
              <a:r>
                <a:rPr lang="ru-RU" sz="1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руководители министерств и ведомств, директора </a:t>
              </a:r>
            </a:p>
            <a:p>
              <a:pPr marL="179388"/>
              <a:r>
                <a:rPr lang="ru-RU" sz="1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и ведущие специалисты компаний и крупных холдингов</a:t>
              </a:r>
            </a:p>
          </p:txBody>
        </p:sp>
        <p:sp>
          <p:nvSpPr>
            <p:cNvPr id="8" name="Прямоугольник 7">
              <a:extLst>
                <a:ext uri="{FF2B5EF4-FFF2-40B4-BE49-F238E27FC236}">
                  <a16:creationId xmlns:a16="http://schemas.microsoft.com/office/drawing/2014/main" xmlns="" id="{4F255CF4-B9D1-DD3C-A137-32CD0DB75A24}"/>
                </a:ext>
              </a:extLst>
            </p:cNvPr>
            <p:cNvSpPr/>
            <p:nvPr/>
          </p:nvSpPr>
          <p:spPr>
            <a:xfrm>
              <a:off x="6956319" y="4948507"/>
              <a:ext cx="5011781" cy="142660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88000" rtlCol="0" anchor="ctr"/>
            <a:lstStyle/>
            <a:p>
              <a:pPr marL="620713" indent="4763" algn="ctr" defTabSz="896938">
                <a:tabLst>
                  <a:tab pos="3946525" algn="l"/>
                  <a:tab pos="4124325" algn="l"/>
                  <a:tab pos="4211638" algn="l"/>
                </a:tabLst>
              </a:pPr>
              <a:r>
                <a:rPr lang="ru-RU" sz="1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        Является головной организацией по    исследованию проблем защиты от помех </a:t>
              </a:r>
            </a:p>
            <a:p>
              <a:pPr marL="620713" indent="4763" algn="ctr" defTabSz="896938">
                <a:tabLst>
                  <a:tab pos="3946525" algn="l"/>
                  <a:tab pos="4124325" algn="l"/>
                  <a:tab pos="4211638" algn="l"/>
                </a:tabLst>
              </a:pPr>
              <a:r>
                <a:rPr lang="ru-RU" sz="1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            и обеспечения электромагнитной</a:t>
              </a:r>
            </a:p>
            <a:p>
              <a:pPr marL="620713" indent="4763" algn="ctr" defTabSz="896938">
                <a:tabLst>
                  <a:tab pos="3946525" algn="l"/>
                  <a:tab pos="4124325" algn="l"/>
                  <a:tab pos="4211638" algn="l"/>
                </a:tabLst>
              </a:pPr>
              <a:r>
                <a:rPr lang="ru-RU" sz="1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совместимости радиоэлектронных средств</a:t>
              </a:r>
            </a:p>
          </p:txBody>
        </p:sp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xmlns="" id="{C9C8F390-D401-32C6-619F-B2543C290115}"/>
                </a:ext>
              </a:extLst>
            </p:cNvPr>
            <p:cNvSpPr/>
            <p:nvPr/>
          </p:nvSpPr>
          <p:spPr>
            <a:xfrm>
              <a:off x="140073" y="4205514"/>
              <a:ext cx="4554073" cy="108116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79388"/>
              <a:r>
                <a:rPr lang="ru-RU" sz="1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БГУИР удостоен премии Правительства Республики Беларусь за достижения </a:t>
              </a:r>
            </a:p>
            <a:p>
              <a:pPr marL="179388"/>
              <a:r>
                <a:rPr lang="ru-RU" sz="1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в области качества по итогам </a:t>
              </a:r>
            </a:p>
            <a:p>
              <a:pPr marL="179388"/>
              <a:r>
                <a:rPr lang="ru-RU" sz="1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2011, 2016, 2019 годов</a:t>
              </a:r>
            </a:p>
          </p:txBody>
        </p:sp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xmlns="" id="{AED50BA6-A009-6FE5-A22B-C53DF3837ECF}"/>
                </a:ext>
              </a:extLst>
            </p:cNvPr>
            <p:cNvSpPr/>
            <p:nvPr/>
          </p:nvSpPr>
          <p:spPr>
            <a:xfrm>
              <a:off x="7814051" y="3092142"/>
              <a:ext cx="4083957" cy="107773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indent="-77788" algn="ctr"/>
              <a:r>
                <a:rPr lang="ru-RU" sz="1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       Сертифицирован в немецкой системе       </a:t>
              </a:r>
              <a:br>
                <a:rPr lang="ru-RU" sz="1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</a:br>
              <a:r>
                <a:rPr lang="ru-RU" sz="1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                                  сертификации </a:t>
              </a:r>
              <a:r>
                <a:rPr lang="ru-RU" sz="14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DAkkS</a:t>
              </a:r>
              <a:endParaRPr lang="ru-RU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  <p:sp>
          <p:nvSpPr>
            <p:cNvPr id="13" name="Прямоугольник 12">
              <a:extLst>
                <a:ext uri="{FF2B5EF4-FFF2-40B4-BE49-F238E27FC236}">
                  <a16:creationId xmlns:a16="http://schemas.microsoft.com/office/drawing/2014/main" xmlns="" id="{8926094A-9B9E-BF38-9D0F-5E767F141B32}"/>
                </a:ext>
              </a:extLst>
            </p:cNvPr>
            <p:cNvSpPr/>
            <p:nvPr/>
          </p:nvSpPr>
          <p:spPr>
            <a:xfrm>
              <a:off x="6285536" y="866030"/>
              <a:ext cx="5708763" cy="95280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                                  Сертифицирован на соответствие </a:t>
              </a:r>
            </a:p>
            <a:p>
              <a:pPr algn="ctr"/>
              <a:r>
                <a:rPr lang="ru-RU" sz="1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                                      системы менеджмента </a:t>
              </a:r>
              <a:r>
                <a:rPr lang="ru-RU" sz="14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качества </a:t>
              </a:r>
              <a:endParaRPr lang="ru-RU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  <a:p>
              <a:pPr algn="ctr"/>
              <a:r>
                <a:rPr lang="ru-RU" sz="1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                            Международного стандарта ISО 9001</a:t>
              </a:r>
            </a:p>
          </p:txBody>
        </p:sp>
        <p:sp>
          <p:nvSpPr>
            <p:cNvPr id="14" name="Прямоугольник 13">
              <a:extLst>
                <a:ext uri="{FF2B5EF4-FFF2-40B4-BE49-F238E27FC236}">
                  <a16:creationId xmlns:a16="http://schemas.microsoft.com/office/drawing/2014/main" xmlns="" id="{DD649A26-F426-9320-69EC-AD81D30F7097}"/>
                </a:ext>
              </a:extLst>
            </p:cNvPr>
            <p:cNvSpPr/>
            <p:nvPr/>
          </p:nvSpPr>
          <p:spPr>
            <a:xfrm>
              <a:off x="156914" y="2897820"/>
              <a:ext cx="4369860" cy="111367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79388"/>
              <a:r>
                <a:rPr lang="ru-RU" sz="1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Аккредитован в Государственном комитете и Национальной академией наук Беларуси на статус научной организации</a:t>
              </a:r>
            </a:p>
          </p:txBody>
        </p:sp>
        <p:sp>
          <p:nvSpPr>
            <p:cNvPr id="15" name="Прямоугольник 14">
              <a:extLst>
                <a:ext uri="{FF2B5EF4-FFF2-40B4-BE49-F238E27FC236}">
                  <a16:creationId xmlns:a16="http://schemas.microsoft.com/office/drawing/2014/main" xmlns="" id="{19F7C9A5-7A70-0FF3-C0DA-AD7F9B4D5270}"/>
                </a:ext>
              </a:extLst>
            </p:cNvPr>
            <p:cNvSpPr/>
            <p:nvPr/>
          </p:nvSpPr>
          <p:spPr>
            <a:xfrm>
              <a:off x="261650" y="1520672"/>
              <a:ext cx="4947978" cy="115860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79388"/>
              <a:r>
                <a:rPr lang="ru-RU" sz="1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Ведущий университет в области</a:t>
              </a:r>
              <a:r>
                <a:rPr lang="en-US" sz="1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 IT</a:t>
              </a:r>
              <a:r>
                <a:rPr lang="ru-RU" sz="1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, </a:t>
              </a:r>
              <a:endParaRPr 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  <a:p>
              <a:pPr marL="179388"/>
              <a:r>
                <a:rPr lang="ru-RU" sz="1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Базовая организация стран СНГ в области информационных технологий</a:t>
              </a:r>
            </a:p>
          </p:txBody>
        </p:sp>
        <p:grpSp>
          <p:nvGrpSpPr>
            <p:cNvPr id="16" name="Группа 15">
              <a:extLst>
                <a:ext uri="{FF2B5EF4-FFF2-40B4-BE49-F238E27FC236}">
                  <a16:creationId xmlns:a16="http://schemas.microsoft.com/office/drawing/2014/main" xmlns="" id="{AACADFE0-5281-5C00-0BBC-A4D8CC11DD38}"/>
                </a:ext>
              </a:extLst>
            </p:cNvPr>
            <p:cNvGrpSpPr/>
            <p:nvPr/>
          </p:nvGrpSpPr>
          <p:grpSpPr>
            <a:xfrm>
              <a:off x="1086385" y="1310320"/>
              <a:ext cx="9144000" cy="5130800"/>
              <a:chOff x="1318839" y="1046163"/>
              <a:chExt cx="9144000" cy="5130800"/>
            </a:xfrm>
          </p:grpSpPr>
          <p:grpSp>
            <p:nvGrpSpPr>
              <p:cNvPr id="20" name="组合 49">
                <a:extLst>
                  <a:ext uri="{FF2B5EF4-FFF2-40B4-BE49-F238E27FC236}">
                    <a16:creationId xmlns:a16="http://schemas.microsoft.com/office/drawing/2014/main" xmlns="" id="{90DBE0C9-319A-BE0C-3E3B-F52292E6A2A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318839" y="1046163"/>
                <a:ext cx="9144000" cy="5130800"/>
                <a:chOff x="-1361702" y="1047750"/>
                <a:chExt cx="9144450" cy="5130656"/>
              </a:xfrm>
            </p:grpSpPr>
            <p:grpSp>
              <p:nvGrpSpPr>
                <p:cNvPr id="22" name="组合 39">
                  <a:extLst>
                    <a:ext uri="{FF2B5EF4-FFF2-40B4-BE49-F238E27FC236}">
                      <a16:creationId xmlns:a16="http://schemas.microsoft.com/office/drawing/2014/main" xmlns="" id="{6A7C5648-977A-87F9-E774-C969F0BDBD66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-1361702" y="1047750"/>
                  <a:ext cx="9144450" cy="5130656"/>
                  <a:chOff x="-2801437" y="643747"/>
                  <a:chExt cx="10523037" cy="5904138"/>
                </a:xfrm>
              </p:grpSpPr>
              <p:pic>
                <p:nvPicPr>
                  <p:cNvPr id="25" name="图片 8">
                    <a:extLst>
                      <a:ext uri="{FF2B5EF4-FFF2-40B4-BE49-F238E27FC236}">
                        <a16:creationId xmlns:a16="http://schemas.microsoft.com/office/drawing/2014/main" xmlns="" id="{E04273DB-713A-FD82-5706-B58165FC7D8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 cstate="print"/>
                  <a:srcRect l="17890" r="25622"/>
                  <a:stretch>
                    <a:fillRect/>
                  </a:stretch>
                </p:blipFill>
                <p:spPr>
                  <a:xfrm>
                    <a:off x="1275588" y="1640979"/>
                    <a:ext cx="3281898" cy="3274768"/>
                  </a:xfrm>
                  <a:prstGeom prst="ellipse">
                    <a:avLst/>
                  </a:prstGeom>
                  <a:noFill/>
                  <a:ln w="50800">
                    <a:solidFill>
                      <a:schemeClr val="accent1"/>
                    </a:solidFill>
                  </a:ln>
                </p:spPr>
              </p:pic>
              <p:cxnSp>
                <p:nvCxnSpPr>
                  <p:cNvPr id="26" name="直接连接符 10">
                    <a:extLst>
                      <a:ext uri="{FF2B5EF4-FFF2-40B4-BE49-F238E27FC236}">
                        <a16:creationId xmlns:a16="http://schemas.microsoft.com/office/drawing/2014/main" xmlns="" id="{6A10CA5A-719F-5BBE-8217-86ED7FBC0A49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3927096" y="1363496"/>
                    <a:ext cx="553555" cy="555340"/>
                  </a:xfrm>
                  <a:prstGeom prst="line">
                    <a:avLst/>
                  </a:prstGeom>
                  <a:ln w="2540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7" name="直接连接符 12">
                    <a:extLst>
                      <a:ext uri="{FF2B5EF4-FFF2-40B4-BE49-F238E27FC236}">
                        <a16:creationId xmlns:a16="http://schemas.microsoft.com/office/drawing/2014/main" xmlns="" id="{005273B9-DE60-DCFF-D721-3634E5F4F15C}"/>
                      </a:ext>
                    </a:extLst>
                  </p:cNvPr>
                  <p:cNvCxnSpPr/>
                  <p:nvPr/>
                </p:nvCxnSpPr>
                <p:spPr>
                  <a:xfrm>
                    <a:off x="4557381" y="3745612"/>
                    <a:ext cx="1013939" cy="321512"/>
                  </a:xfrm>
                  <a:prstGeom prst="line">
                    <a:avLst/>
                  </a:prstGeom>
                  <a:ln w="2540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8" name="直接连接符 17">
                    <a:extLst>
                      <a:ext uri="{FF2B5EF4-FFF2-40B4-BE49-F238E27FC236}">
                        <a16:creationId xmlns:a16="http://schemas.microsoft.com/office/drawing/2014/main" xmlns="" id="{F0F5114A-5619-E155-F9D0-A4C5E31E5742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4493440" y="2096034"/>
                    <a:ext cx="2155761" cy="748978"/>
                  </a:xfrm>
                  <a:prstGeom prst="line">
                    <a:avLst/>
                  </a:prstGeom>
                  <a:ln w="2540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9" name="直接连接符 19">
                    <a:extLst>
                      <a:ext uri="{FF2B5EF4-FFF2-40B4-BE49-F238E27FC236}">
                        <a16:creationId xmlns:a16="http://schemas.microsoft.com/office/drawing/2014/main" xmlns="" id="{696B69E0-92CC-48AF-9E3D-75C847CBABDC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861530" y="4361235"/>
                    <a:ext cx="851343" cy="555340"/>
                  </a:xfrm>
                  <a:prstGeom prst="line">
                    <a:avLst/>
                  </a:prstGeom>
                  <a:ln w="2540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0" name="椭圆 21">
                    <a:extLst>
                      <a:ext uri="{FF2B5EF4-FFF2-40B4-BE49-F238E27FC236}">
                        <a16:creationId xmlns:a16="http://schemas.microsoft.com/office/drawing/2014/main" xmlns="" id="{8F386DB4-E257-3881-F762-7699A30B05FD}"/>
                      </a:ext>
                    </a:extLst>
                  </p:cNvPr>
                  <p:cNvSpPr/>
                  <p:nvPr/>
                </p:nvSpPr>
                <p:spPr>
                  <a:xfrm>
                    <a:off x="4374690" y="643747"/>
                    <a:ext cx="845863" cy="845798"/>
                  </a:xfrm>
                  <a:prstGeom prst="ellipse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buFontTx/>
                      <a:buNone/>
                      <a:defRPr/>
                    </a:pPr>
                    <a:endParaRPr lang="zh-CN" altLang="en-US"/>
                  </a:p>
                </p:txBody>
              </p:sp>
              <p:sp>
                <p:nvSpPr>
                  <p:cNvPr id="31" name="椭圆 22">
                    <a:extLst>
                      <a:ext uri="{FF2B5EF4-FFF2-40B4-BE49-F238E27FC236}">
                        <a16:creationId xmlns:a16="http://schemas.microsoft.com/office/drawing/2014/main" xmlns="" id="{266057B6-45F8-4603-8514-AA40600854E5}"/>
                      </a:ext>
                    </a:extLst>
                  </p:cNvPr>
                  <p:cNvSpPr/>
                  <p:nvPr/>
                </p:nvSpPr>
                <p:spPr>
                  <a:xfrm>
                    <a:off x="6541412" y="1326961"/>
                    <a:ext cx="1180188" cy="1181924"/>
                  </a:xfrm>
                  <a:prstGeom prst="ellipse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buFontTx/>
                      <a:buNone/>
                      <a:defRPr/>
                    </a:pPr>
                    <a:endParaRPr lang="zh-CN" altLang="en-US"/>
                  </a:p>
                </p:txBody>
              </p:sp>
              <p:sp>
                <p:nvSpPr>
                  <p:cNvPr id="32" name="椭圆 23">
                    <a:extLst>
                      <a:ext uri="{FF2B5EF4-FFF2-40B4-BE49-F238E27FC236}">
                        <a16:creationId xmlns:a16="http://schemas.microsoft.com/office/drawing/2014/main" xmlns="" id="{68DE0D8A-C678-27EC-D134-CF535F076D33}"/>
                      </a:ext>
                    </a:extLst>
                  </p:cNvPr>
                  <p:cNvSpPr/>
                  <p:nvPr/>
                </p:nvSpPr>
                <p:spPr>
                  <a:xfrm>
                    <a:off x="5394109" y="3566588"/>
                    <a:ext cx="1309899" cy="1311625"/>
                  </a:xfrm>
                  <a:prstGeom prst="ellipse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buFontTx/>
                      <a:buNone/>
                      <a:defRPr/>
                    </a:pPr>
                    <a:endParaRPr lang="zh-CN" altLang="en-US"/>
                  </a:p>
                </p:txBody>
              </p:sp>
              <p:sp>
                <p:nvSpPr>
                  <p:cNvPr id="33" name="椭圆 24">
                    <a:extLst>
                      <a:ext uri="{FF2B5EF4-FFF2-40B4-BE49-F238E27FC236}">
                        <a16:creationId xmlns:a16="http://schemas.microsoft.com/office/drawing/2014/main" xmlns="" id="{59F7432A-AD33-F462-DBD3-7BA3AFE9EE82}"/>
                      </a:ext>
                    </a:extLst>
                  </p:cNvPr>
                  <p:cNvSpPr/>
                  <p:nvPr/>
                </p:nvSpPr>
                <p:spPr>
                  <a:xfrm>
                    <a:off x="-221831" y="4638905"/>
                    <a:ext cx="1180188" cy="1180097"/>
                  </a:xfrm>
                  <a:prstGeom prst="ellipse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buFontTx/>
                      <a:buNone/>
                      <a:defRPr/>
                    </a:pPr>
                    <a:endParaRPr lang="zh-CN" altLang="en-US"/>
                  </a:p>
                </p:txBody>
              </p:sp>
              <p:cxnSp>
                <p:nvCxnSpPr>
                  <p:cNvPr id="34" name="直接连接符 26">
                    <a:extLst>
                      <a:ext uri="{FF2B5EF4-FFF2-40B4-BE49-F238E27FC236}">
                        <a16:creationId xmlns:a16="http://schemas.microsoft.com/office/drawing/2014/main" xmlns="" id="{22A8CAAE-E581-FD77-F5B1-ECD305B55EC3}"/>
                      </a:ext>
                    </a:extLst>
                  </p:cNvPr>
                  <p:cNvCxnSpPr/>
                  <p:nvPr/>
                </p:nvCxnSpPr>
                <p:spPr>
                  <a:xfrm flipH="1" flipV="1">
                    <a:off x="3236521" y="4916575"/>
                    <a:ext cx="754516" cy="1065009"/>
                  </a:xfrm>
                  <a:prstGeom prst="line">
                    <a:avLst/>
                  </a:prstGeom>
                  <a:ln w="2540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5" name="椭圆 29">
                    <a:extLst>
                      <a:ext uri="{FF2B5EF4-FFF2-40B4-BE49-F238E27FC236}">
                        <a16:creationId xmlns:a16="http://schemas.microsoft.com/office/drawing/2014/main" xmlns="" id="{69FFBE13-46AF-C14E-467C-9C74753A07BC}"/>
                      </a:ext>
                    </a:extLst>
                  </p:cNvPr>
                  <p:cNvSpPr/>
                  <p:nvPr/>
                </p:nvSpPr>
                <p:spPr>
                  <a:xfrm>
                    <a:off x="3777289" y="5831789"/>
                    <a:ext cx="716151" cy="716096"/>
                  </a:xfrm>
                  <a:prstGeom prst="ellipse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buFontTx/>
                      <a:buNone/>
                      <a:defRPr/>
                    </a:pPr>
                    <a:endParaRPr lang="zh-CN" altLang="en-US"/>
                  </a:p>
                </p:txBody>
              </p:sp>
              <p:sp>
                <p:nvSpPr>
                  <p:cNvPr id="36" name="Freeform 135">
                    <a:extLst>
                      <a:ext uri="{FF2B5EF4-FFF2-40B4-BE49-F238E27FC236}">
                        <a16:creationId xmlns:a16="http://schemas.microsoft.com/office/drawing/2014/main" xmlns="" id="{5B354A8B-34BE-5B30-4C88-DE593E53C83A}"/>
                      </a:ext>
                    </a:extLst>
                  </p:cNvPr>
                  <p:cNvSpPr>
                    <a:spLocks noEditPoints="1" noChangeArrowheads="1"/>
                  </p:cNvSpPr>
                  <p:nvPr/>
                </p:nvSpPr>
                <p:spPr bwMode="auto">
                  <a:xfrm>
                    <a:off x="4515942" y="848897"/>
                    <a:ext cx="562059" cy="449647"/>
                  </a:xfrm>
                  <a:custGeom>
                    <a:avLst/>
                    <a:gdLst>
                      <a:gd name="T0" fmla="*/ 197 w 207"/>
                      <a:gd name="T1" fmla="*/ 0 h 166"/>
                      <a:gd name="T2" fmla="*/ 9 w 207"/>
                      <a:gd name="T3" fmla="*/ 0 h 166"/>
                      <a:gd name="T4" fmla="*/ 0 w 207"/>
                      <a:gd name="T5" fmla="*/ 10 h 166"/>
                      <a:gd name="T6" fmla="*/ 0 w 207"/>
                      <a:gd name="T7" fmla="*/ 126 h 166"/>
                      <a:gd name="T8" fmla="*/ 9 w 207"/>
                      <a:gd name="T9" fmla="*/ 135 h 166"/>
                      <a:gd name="T10" fmla="*/ 80 w 207"/>
                      <a:gd name="T11" fmla="*/ 135 h 166"/>
                      <a:gd name="T12" fmla="*/ 80 w 207"/>
                      <a:gd name="T13" fmla="*/ 157 h 166"/>
                      <a:gd name="T14" fmla="*/ 60 w 207"/>
                      <a:gd name="T15" fmla="*/ 157 h 166"/>
                      <a:gd name="T16" fmla="*/ 60 w 207"/>
                      <a:gd name="T17" fmla="*/ 166 h 166"/>
                      <a:gd name="T18" fmla="*/ 147 w 207"/>
                      <a:gd name="T19" fmla="*/ 166 h 166"/>
                      <a:gd name="T20" fmla="*/ 147 w 207"/>
                      <a:gd name="T21" fmla="*/ 157 h 166"/>
                      <a:gd name="T22" fmla="*/ 126 w 207"/>
                      <a:gd name="T23" fmla="*/ 157 h 166"/>
                      <a:gd name="T24" fmla="*/ 126 w 207"/>
                      <a:gd name="T25" fmla="*/ 135 h 166"/>
                      <a:gd name="T26" fmla="*/ 197 w 207"/>
                      <a:gd name="T27" fmla="*/ 135 h 166"/>
                      <a:gd name="T28" fmla="*/ 207 w 207"/>
                      <a:gd name="T29" fmla="*/ 126 h 166"/>
                      <a:gd name="T30" fmla="*/ 207 w 207"/>
                      <a:gd name="T31" fmla="*/ 10 h 166"/>
                      <a:gd name="T32" fmla="*/ 197 w 207"/>
                      <a:gd name="T33" fmla="*/ 0 h 166"/>
                      <a:gd name="T34" fmla="*/ 199 w 207"/>
                      <a:gd name="T35" fmla="*/ 126 h 166"/>
                      <a:gd name="T36" fmla="*/ 197 w 207"/>
                      <a:gd name="T37" fmla="*/ 127 h 166"/>
                      <a:gd name="T38" fmla="*/ 9 w 207"/>
                      <a:gd name="T39" fmla="*/ 127 h 166"/>
                      <a:gd name="T40" fmla="*/ 8 w 207"/>
                      <a:gd name="T41" fmla="*/ 126 h 166"/>
                      <a:gd name="T42" fmla="*/ 8 w 207"/>
                      <a:gd name="T43" fmla="*/ 10 h 166"/>
                      <a:gd name="T44" fmla="*/ 9 w 207"/>
                      <a:gd name="T45" fmla="*/ 8 h 166"/>
                      <a:gd name="T46" fmla="*/ 197 w 207"/>
                      <a:gd name="T47" fmla="*/ 8 h 166"/>
                      <a:gd name="T48" fmla="*/ 199 w 207"/>
                      <a:gd name="T49" fmla="*/ 10 h 166"/>
                      <a:gd name="T50" fmla="*/ 199 w 207"/>
                      <a:gd name="T51" fmla="*/ 126 h 16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</a:cxnLst>
                    <a:rect l="0" t="0" r="r" b="b"/>
                    <a:pathLst>
                      <a:path w="207" h="166">
                        <a:moveTo>
                          <a:pt x="197" y="0"/>
                        </a:moveTo>
                        <a:cubicBezTo>
                          <a:pt x="9" y="0"/>
                          <a:pt x="9" y="0"/>
                          <a:pt x="9" y="0"/>
                        </a:cubicBezTo>
                        <a:cubicBezTo>
                          <a:pt x="4" y="0"/>
                          <a:pt x="0" y="4"/>
                          <a:pt x="0" y="10"/>
                        </a:cubicBezTo>
                        <a:cubicBezTo>
                          <a:pt x="0" y="126"/>
                          <a:pt x="0" y="126"/>
                          <a:pt x="0" y="126"/>
                        </a:cubicBezTo>
                        <a:cubicBezTo>
                          <a:pt x="0" y="131"/>
                          <a:pt x="4" y="135"/>
                          <a:pt x="9" y="135"/>
                        </a:cubicBezTo>
                        <a:cubicBezTo>
                          <a:pt x="80" y="135"/>
                          <a:pt x="80" y="135"/>
                          <a:pt x="80" y="135"/>
                        </a:cubicBezTo>
                        <a:cubicBezTo>
                          <a:pt x="80" y="157"/>
                          <a:pt x="80" y="157"/>
                          <a:pt x="80" y="157"/>
                        </a:cubicBezTo>
                        <a:cubicBezTo>
                          <a:pt x="60" y="157"/>
                          <a:pt x="60" y="157"/>
                          <a:pt x="60" y="157"/>
                        </a:cubicBezTo>
                        <a:cubicBezTo>
                          <a:pt x="60" y="166"/>
                          <a:pt x="60" y="166"/>
                          <a:pt x="60" y="166"/>
                        </a:cubicBezTo>
                        <a:cubicBezTo>
                          <a:pt x="147" y="166"/>
                          <a:pt x="147" y="166"/>
                          <a:pt x="147" y="166"/>
                        </a:cubicBezTo>
                        <a:cubicBezTo>
                          <a:pt x="147" y="157"/>
                          <a:pt x="147" y="157"/>
                          <a:pt x="147" y="157"/>
                        </a:cubicBezTo>
                        <a:cubicBezTo>
                          <a:pt x="126" y="157"/>
                          <a:pt x="126" y="157"/>
                          <a:pt x="126" y="157"/>
                        </a:cubicBezTo>
                        <a:cubicBezTo>
                          <a:pt x="126" y="135"/>
                          <a:pt x="126" y="135"/>
                          <a:pt x="126" y="135"/>
                        </a:cubicBezTo>
                        <a:cubicBezTo>
                          <a:pt x="197" y="135"/>
                          <a:pt x="197" y="135"/>
                          <a:pt x="197" y="135"/>
                        </a:cubicBezTo>
                        <a:cubicBezTo>
                          <a:pt x="202" y="135"/>
                          <a:pt x="207" y="131"/>
                          <a:pt x="207" y="126"/>
                        </a:cubicBezTo>
                        <a:cubicBezTo>
                          <a:pt x="207" y="10"/>
                          <a:pt x="207" y="10"/>
                          <a:pt x="207" y="10"/>
                        </a:cubicBezTo>
                        <a:cubicBezTo>
                          <a:pt x="207" y="4"/>
                          <a:pt x="202" y="0"/>
                          <a:pt x="197" y="0"/>
                        </a:cubicBezTo>
                        <a:close/>
                        <a:moveTo>
                          <a:pt x="199" y="126"/>
                        </a:moveTo>
                        <a:cubicBezTo>
                          <a:pt x="199" y="126"/>
                          <a:pt x="198" y="127"/>
                          <a:pt x="197" y="127"/>
                        </a:cubicBezTo>
                        <a:cubicBezTo>
                          <a:pt x="9" y="127"/>
                          <a:pt x="9" y="127"/>
                          <a:pt x="9" y="127"/>
                        </a:cubicBezTo>
                        <a:cubicBezTo>
                          <a:pt x="8" y="127"/>
                          <a:pt x="8" y="126"/>
                          <a:pt x="8" y="126"/>
                        </a:cubicBezTo>
                        <a:cubicBezTo>
                          <a:pt x="8" y="10"/>
                          <a:pt x="8" y="10"/>
                          <a:pt x="8" y="10"/>
                        </a:cubicBezTo>
                        <a:cubicBezTo>
                          <a:pt x="8" y="9"/>
                          <a:pt x="8" y="8"/>
                          <a:pt x="9" y="8"/>
                        </a:cubicBezTo>
                        <a:cubicBezTo>
                          <a:pt x="197" y="8"/>
                          <a:pt x="197" y="8"/>
                          <a:pt x="197" y="8"/>
                        </a:cubicBezTo>
                        <a:cubicBezTo>
                          <a:pt x="198" y="8"/>
                          <a:pt x="199" y="9"/>
                          <a:pt x="199" y="10"/>
                        </a:cubicBezTo>
                        <a:lnTo>
                          <a:pt x="199" y="126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</a:defRPr>
                    </a:lvl1pPr>
                    <a:lvl2pPr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</a:defRPr>
                    </a:lvl2pPr>
                    <a:lvl3pPr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</a:defRPr>
                    </a:lvl3pPr>
                    <a:lvl4pPr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</a:defRPr>
                    </a:lvl4pPr>
                    <a:lvl5pPr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</a:defRPr>
                    </a:lvl5pPr>
                    <a:lvl6pPr fontAlgn="base">
                      <a:spcBef>
                        <a:spcPct val="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</a:defRPr>
                    </a:lvl6pPr>
                    <a:lvl7pPr fontAlgn="base">
                      <a:spcBef>
                        <a:spcPct val="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</a:defRPr>
                    </a:lvl7pPr>
                    <a:lvl8pPr fontAlgn="base">
                      <a:spcBef>
                        <a:spcPct val="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</a:defRPr>
                    </a:lvl8pPr>
                    <a:lvl9pPr fontAlgn="base">
                      <a:spcBef>
                        <a:spcPct val="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grpSp>
                <p:nvGrpSpPr>
                  <p:cNvPr id="37" name="组合 32">
                    <a:extLst>
                      <a:ext uri="{FF2B5EF4-FFF2-40B4-BE49-F238E27FC236}">
                        <a16:creationId xmlns:a16="http://schemas.microsoft.com/office/drawing/2014/main" xmlns="" id="{6B6C47F0-6613-6450-521A-EF246159BC20}"/>
                      </a:ext>
                    </a:extLst>
                  </p:cNvPr>
                  <p:cNvGrpSpPr/>
                  <p:nvPr/>
                </p:nvGrpSpPr>
                <p:grpSpPr>
                  <a:xfrm>
                    <a:off x="92697" y="4942599"/>
                    <a:ext cx="575450" cy="572811"/>
                    <a:chOff x="2111375" y="2949576"/>
                    <a:chExt cx="346075" cy="344488"/>
                  </a:xfrm>
                  <a:solidFill>
                    <a:schemeClr val="bg1"/>
                  </a:solidFill>
                </p:grpSpPr>
                <p:sp>
                  <p:nvSpPr>
                    <p:cNvPr id="42" name="Freeform 131">
                      <a:extLst>
                        <a:ext uri="{FF2B5EF4-FFF2-40B4-BE49-F238E27FC236}">
                          <a16:creationId xmlns:a16="http://schemas.microsoft.com/office/drawing/2014/main" xmlns="" id="{BF2D1D28-D620-6CCC-1C98-50A8751CDB56}"/>
                        </a:ext>
                      </a:extLst>
                    </p:cNvPr>
                    <p:cNvSpPr>
                      <a:spLocks noEditPoints="1"/>
                    </p:cNvSpPr>
                    <p:nvPr/>
                  </p:nvSpPr>
                  <p:spPr bwMode="auto">
                    <a:xfrm>
                      <a:off x="2111375" y="2949576"/>
                      <a:ext cx="346075" cy="344488"/>
                    </a:xfrm>
                    <a:custGeom>
                      <a:avLst/>
                      <a:gdLst>
                        <a:gd name="T0" fmla="*/ 0 w 76"/>
                        <a:gd name="T1" fmla="*/ 38 h 76"/>
                        <a:gd name="T2" fmla="*/ 38 w 76"/>
                        <a:gd name="T3" fmla="*/ 0 h 76"/>
                        <a:gd name="T4" fmla="*/ 76 w 76"/>
                        <a:gd name="T5" fmla="*/ 38 h 76"/>
                        <a:gd name="T6" fmla="*/ 38 w 76"/>
                        <a:gd name="T7" fmla="*/ 76 h 76"/>
                        <a:gd name="T8" fmla="*/ 0 w 76"/>
                        <a:gd name="T9" fmla="*/ 38 h 76"/>
                        <a:gd name="T10" fmla="*/ 5 w 76"/>
                        <a:gd name="T11" fmla="*/ 38 h 76"/>
                        <a:gd name="T12" fmla="*/ 38 w 76"/>
                        <a:gd name="T13" fmla="*/ 71 h 76"/>
                        <a:gd name="T14" fmla="*/ 72 w 76"/>
                        <a:gd name="T15" fmla="*/ 38 h 76"/>
                        <a:gd name="T16" fmla="*/ 38 w 76"/>
                        <a:gd name="T17" fmla="*/ 4 h 76"/>
                        <a:gd name="T18" fmla="*/ 5 w 76"/>
                        <a:gd name="T19" fmla="*/ 38 h 76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</a:cxnLst>
                      <a:rect l="0" t="0" r="r" b="b"/>
                      <a:pathLst>
                        <a:path w="76" h="76">
                          <a:moveTo>
                            <a:pt x="0" y="38"/>
                          </a:moveTo>
                          <a:cubicBezTo>
                            <a:pt x="0" y="17"/>
                            <a:pt x="17" y="0"/>
                            <a:pt x="38" y="0"/>
                          </a:cubicBezTo>
                          <a:cubicBezTo>
                            <a:pt x="59" y="0"/>
                            <a:pt x="76" y="17"/>
                            <a:pt x="76" y="38"/>
                          </a:cubicBezTo>
                          <a:cubicBezTo>
                            <a:pt x="76" y="59"/>
                            <a:pt x="59" y="76"/>
                            <a:pt x="38" y="76"/>
                          </a:cubicBezTo>
                          <a:cubicBezTo>
                            <a:pt x="17" y="76"/>
                            <a:pt x="0" y="59"/>
                            <a:pt x="0" y="38"/>
                          </a:cubicBezTo>
                          <a:close/>
                          <a:moveTo>
                            <a:pt x="5" y="38"/>
                          </a:moveTo>
                          <a:cubicBezTo>
                            <a:pt x="5" y="56"/>
                            <a:pt x="20" y="71"/>
                            <a:pt x="38" y="71"/>
                          </a:cubicBezTo>
                          <a:cubicBezTo>
                            <a:pt x="57" y="71"/>
                            <a:pt x="72" y="56"/>
                            <a:pt x="72" y="38"/>
                          </a:cubicBezTo>
                          <a:cubicBezTo>
                            <a:pt x="72" y="19"/>
                            <a:pt x="57" y="4"/>
                            <a:pt x="38" y="4"/>
                          </a:cubicBezTo>
                          <a:cubicBezTo>
                            <a:pt x="20" y="4"/>
                            <a:pt x="5" y="19"/>
                            <a:pt x="5" y="38"/>
                          </a:cubicBezTo>
                          <a:close/>
                        </a:path>
                      </a:pathLst>
                    </a:custGeom>
                    <a:grpFill/>
                    <a:ln>
                      <a:noFill/>
                    </a:ln>
                  </p:spPr>
                  <p:txBody>
                    <a:bodyPr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  <a:defRPr/>
                      </a:pPr>
                      <a:endParaRPr lang="zh-CN" altLang="en-US">
                        <a:latin typeface="+mn-lt"/>
                        <a:ea typeface="+mn-ea"/>
                      </a:endParaRPr>
                    </a:p>
                  </p:txBody>
                </p:sp>
                <p:sp>
                  <p:nvSpPr>
                    <p:cNvPr id="43" name="Freeform 132">
                      <a:extLst>
                        <a:ext uri="{FF2B5EF4-FFF2-40B4-BE49-F238E27FC236}">
                          <a16:creationId xmlns:a16="http://schemas.microsoft.com/office/drawing/2014/main" xmlns="" id="{17DB905F-ADD0-8CC3-742E-AC7D03802118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2211388" y="2986088"/>
                      <a:ext cx="95250" cy="212725"/>
                    </a:xfrm>
                    <a:custGeom>
                      <a:avLst/>
                      <a:gdLst>
                        <a:gd name="T0" fmla="*/ 18 w 21"/>
                        <a:gd name="T1" fmla="*/ 26 h 47"/>
                        <a:gd name="T2" fmla="*/ 18 w 21"/>
                        <a:gd name="T3" fmla="*/ 2 h 47"/>
                        <a:gd name="T4" fmla="*/ 16 w 21"/>
                        <a:gd name="T5" fmla="*/ 0 h 47"/>
                        <a:gd name="T6" fmla="*/ 14 w 21"/>
                        <a:gd name="T7" fmla="*/ 2 h 47"/>
                        <a:gd name="T8" fmla="*/ 14 w 21"/>
                        <a:gd name="T9" fmla="*/ 26 h 47"/>
                        <a:gd name="T10" fmla="*/ 11 w 21"/>
                        <a:gd name="T11" fmla="*/ 30 h 47"/>
                        <a:gd name="T12" fmla="*/ 12 w 21"/>
                        <a:gd name="T13" fmla="*/ 32 h 47"/>
                        <a:gd name="T14" fmla="*/ 1 w 21"/>
                        <a:gd name="T15" fmla="*/ 43 h 47"/>
                        <a:gd name="T16" fmla="*/ 1 w 21"/>
                        <a:gd name="T17" fmla="*/ 46 h 47"/>
                        <a:gd name="T18" fmla="*/ 3 w 21"/>
                        <a:gd name="T19" fmla="*/ 47 h 47"/>
                        <a:gd name="T20" fmla="*/ 4 w 21"/>
                        <a:gd name="T21" fmla="*/ 46 h 47"/>
                        <a:gd name="T22" fmla="*/ 15 w 21"/>
                        <a:gd name="T23" fmla="*/ 34 h 47"/>
                        <a:gd name="T24" fmla="*/ 16 w 21"/>
                        <a:gd name="T25" fmla="*/ 35 h 47"/>
                        <a:gd name="T26" fmla="*/ 21 w 21"/>
                        <a:gd name="T27" fmla="*/ 30 h 47"/>
                        <a:gd name="T28" fmla="*/ 18 w 21"/>
                        <a:gd name="T29" fmla="*/ 26 h 47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</a:cxnLst>
                      <a:rect l="0" t="0" r="r" b="b"/>
                      <a:pathLst>
                        <a:path w="21" h="47">
                          <a:moveTo>
                            <a:pt x="18" y="26"/>
                          </a:moveTo>
                          <a:cubicBezTo>
                            <a:pt x="18" y="2"/>
                            <a:pt x="18" y="2"/>
                            <a:pt x="18" y="2"/>
                          </a:cubicBezTo>
                          <a:cubicBezTo>
                            <a:pt x="18" y="0"/>
                            <a:pt x="17" y="0"/>
                            <a:pt x="16" y="0"/>
                          </a:cubicBezTo>
                          <a:cubicBezTo>
                            <a:pt x="15" y="0"/>
                            <a:pt x="14" y="0"/>
                            <a:pt x="14" y="2"/>
                          </a:cubicBezTo>
                          <a:cubicBezTo>
                            <a:pt x="14" y="26"/>
                            <a:pt x="14" y="26"/>
                            <a:pt x="14" y="26"/>
                          </a:cubicBezTo>
                          <a:cubicBezTo>
                            <a:pt x="12" y="26"/>
                            <a:pt x="11" y="28"/>
                            <a:pt x="11" y="30"/>
                          </a:cubicBezTo>
                          <a:cubicBezTo>
                            <a:pt x="11" y="30"/>
                            <a:pt x="11" y="31"/>
                            <a:pt x="12" y="32"/>
                          </a:cubicBezTo>
                          <a:cubicBezTo>
                            <a:pt x="1" y="43"/>
                            <a:pt x="1" y="43"/>
                            <a:pt x="1" y="43"/>
                          </a:cubicBezTo>
                          <a:cubicBezTo>
                            <a:pt x="0" y="44"/>
                            <a:pt x="0" y="46"/>
                            <a:pt x="1" y="46"/>
                          </a:cubicBezTo>
                          <a:cubicBezTo>
                            <a:pt x="2" y="47"/>
                            <a:pt x="2" y="47"/>
                            <a:pt x="3" y="47"/>
                          </a:cubicBezTo>
                          <a:cubicBezTo>
                            <a:pt x="3" y="47"/>
                            <a:pt x="4" y="47"/>
                            <a:pt x="4" y="46"/>
                          </a:cubicBezTo>
                          <a:cubicBezTo>
                            <a:pt x="15" y="34"/>
                            <a:pt x="15" y="34"/>
                            <a:pt x="15" y="34"/>
                          </a:cubicBezTo>
                          <a:cubicBezTo>
                            <a:pt x="15" y="35"/>
                            <a:pt x="16" y="35"/>
                            <a:pt x="16" y="35"/>
                          </a:cubicBezTo>
                          <a:cubicBezTo>
                            <a:pt x="19" y="35"/>
                            <a:pt x="21" y="32"/>
                            <a:pt x="21" y="30"/>
                          </a:cubicBezTo>
                          <a:cubicBezTo>
                            <a:pt x="21" y="28"/>
                            <a:pt x="20" y="26"/>
                            <a:pt x="18" y="26"/>
                          </a:cubicBezTo>
                          <a:close/>
                        </a:path>
                      </a:pathLst>
                    </a:custGeom>
                    <a:grpFill/>
                    <a:ln>
                      <a:noFill/>
                    </a:ln>
                  </p:spPr>
                  <p:txBody>
                    <a:bodyPr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  <a:defRPr/>
                      </a:pPr>
                      <a:endParaRPr lang="zh-CN" altLang="en-US">
                        <a:latin typeface="+mn-lt"/>
                        <a:ea typeface="+mn-ea"/>
                      </a:endParaRPr>
                    </a:p>
                  </p:txBody>
                </p:sp>
              </p:grpSp>
              <p:sp>
                <p:nvSpPr>
                  <p:cNvPr id="38" name="Freeform 91">
                    <a:extLst>
                      <a:ext uri="{FF2B5EF4-FFF2-40B4-BE49-F238E27FC236}">
                        <a16:creationId xmlns:a16="http://schemas.microsoft.com/office/drawing/2014/main" xmlns="" id="{83805B15-9EC7-BFFD-71B8-A2611F6AD14A}"/>
                      </a:ext>
                    </a:extLst>
                  </p:cNvPr>
                  <p:cNvSpPr>
                    <a:spLocks noEditPoints="1" noChangeArrowheads="1"/>
                  </p:cNvSpPr>
                  <p:nvPr/>
                </p:nvSpPr>
                <p:spPr bwMode="auto">
                  <a:xfrm>
                    <a:off x="6704372" y="1570935"/>
                    <a:ext cx="749718" cy="736836"/>
                  </a:xfrm>
                  <a:custGeom>
                    <a:avLst/>
                    <a:gdLst>
                      <a:gd name="T0" fmla="*/ 80 w 123"/>
                      <a:gd name="T1" fmla="*/ 100 h 121"/>
                      <a:gd name="T2" fmla="*/ 68 w 123"/>
                      <a:gd name="T3" fmla="*/ 102 h 121"/>
                      <a:gd name="T4" fmla="*/ 36 w 123"/>
                      <a:gd name="T5" fmla="*/ 89 h 121"/>
                      <a:gd name="T6" fmla="*/ 24 w 123"/>
                      <a:gd name="T7" fmla="*/ 70 h 121"/>
                      <a:gd name="T8" fmla="*/ 19 w 123"/>
                      <a:gd name="T9" fmla="*/ 77 h 121"/>
                      <a:gd name="T10" fmla="*/ 13 w 123"/>
                      <a:gd name="T11" fmla="*/ 67 h 121"/>
                      <a:gd name="T12" fmla="*/ 26 w 123"/>
                      <a:gd name="T13" fmla="*/ 93 h 121"/>
                      <a:gd name="T14" fmla="*/ 68 w 123"/>
                      <a:gd name="T15" fmla="*/ 111 h 121"/>
                      <a:gd name="T16" fmla="*/ 86 w 123"/>
                      <a:gd name="T17" fmla="*/ 108 h 121"/>
                      <a:gd name="T18" fmla="*/ 96 w 123"/>
                      <a:gd name="T19" fmla="*/ 121 h 121"/>
                      <a:gd name="T20" fmla="*/ 105 w 123"/>
                      <a:gd name="T21" fmla="*/ 89 h 121"/>
                      <a:gd name="T22" fmla="*/ 72 w 123"/>
                      <a:gd name="T23" fmla="*/ 90 h 121"/>
                      <a:gd name="T24" fmla="*/ 80 w 123"/>
                      <a:gd name="T25" fmla="*/ 100 h 121"/>
                      <a:gd name="T26" fmla="*/ 123 w 123"/>
                      <a:gd name="T27" fmla="*/ 56 h 121"/>
                      <a:gd name="T28" fmla="*/ 111 w 123"/>
                      <a:gd name="T29" fmla="*/ 21 h 121"/>
                      <a:gd name="T30" fmla="*/ 110 w 123"/>
                      <a:gd name="T31" fmla="*/ 20 h 121"/>
                      <a:gd name="T32" fmla="*/ 114 w 123"/>
                      <a:gd name="T33" fmla="*/ 15 h 121"/>
                      <a:gd name="T34" fmla="*/ 118 w 123"/>
                      <a:gd name="T35" fmla="*/ 10 h 121"/>
                      <a:gd name="T36" fmla="*/ 116 w 123"/>
                      <a:gd name="T37" fmla="*/ 10 h 121"/>
                      <a:gd name="T38" fmla="*/ 85 w 123"/>
                      <a:gd name="T39" fmla="*/ 8 h 121"/>
                      <a:gd name="T40" fmla="*/ 93 w 123"/>
                      <a:gd name="T41" fmla="*/ 40 h 121"/>
                      <a:gd name="T42" fmla="*/ 104 w 123"/>
                      <a:gd name="T43" fmla="*/ 27 h 121"/>
                      <a:gd name="T44" fmla="*/ 106 w 123"/>
                      <a:gd name="T45" fmla="*/ 30 h 121"/>
                      <a:gd name="T46" fmla="*/ 114 w 123"/>
                      <a:gd name="T47" fmla="*/ 56 h 121"/>
                      <a:gd name="T48" fmla="*/ 103 w 123"/>
                      <a:gd name="T49" fmla="*/ 85 h 121"/>
                      <a:gd name="T50" fmla="*/ 111 w 123"/>
                      <a:gd name="T51" fmla="*/ 84 h 121"/>
                      <a:gd name="T52" fmla="*/ 106 w 123"/>
                      <a:gd name="T53" fmla="*/ 95 h 121"/>
                      <a:gd name="T54" fmla="*/ 123 w 123"/>
                      <a:gd name="T55" fmla="*/ 56 h 121"/>
                      <a:gd name="T56" fmla="*/ 39 w 123"/>
                      <a:gd name="T57" fmla="*/ 44 h 121"/>
                      <a:gd name="T58" fmla="*/ 23 w 123"/>
                      <a:gd name="T59" fmla="*/ 44 h 121"/>
                      <a:gd name="T60" fmla="*/ 68 w 123"/>
                      <a:gd name="T61" fmla="*/ 9 h 121"/>
                      <a:gd name="T62" fmla="*/ 83 w 123"/>
                      <a:gd name="T63" fmla="*/ 12 h 121"/>
                      <a:gd name="T64" fmla="*/ 80 w 123"/>
                      <a:gd name="T65" fmla="*/ 4 h 121"/>
                      <a:gd name="T66" fmla="*/ 91 w 123"/>
                      <a:gd name="T67" fmla="*/ 5 h 121"/>
                      <a:gd name="T68" fmla="*/ 68 w 123"/>
                      <a:gd name="T69" fmla="*/ 0 h 121"/>
                      <a:gd name="T70" fmla="*/ 13 w 123"/>
                      <a:gd name="T71" fmla="*/ 44 h 121"/>
                      <a:gd name="T72" fmla="*/ 0 w 123"/>
                      <a:gd name="T73" fmla="*/ 44 h 121"/>
                      <a:gd name="T74" fmla="*/ 19 w 123"/>
                      <a:gd name="T75" fmla="*/ 71 h 121"/>
                      <a:gd name="T76" fmla="*/ 39 w 123"/>
                      <a:gd name="T77" fmla="*/ 44 h 12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</a:cxnLst>
                    <a:rect l="0" t="0" r="r" b="b"/>
                    <a:pathLst>
                      <a:path w="123" h="121">
                        <a:moveTo>
                          <a:pt x="80" y="100"/>
                        </a:moveTo>
                        <a:cubicBezTo>
                          <a:pt x="76" y="101"/>
                          <a:pt x="72" y="102"/>
                          <a:pt x="68" y="102"/>
                        </a:cubicBezTo>
                        <a:cubicBezTo>
                          <a:pt x="55" y="102"/>
                          <a:pt x="44" y="97"/>
                          <a:pt x="36" y="89"/>
                        </a:cubicBezTo>
                        <a:cubicBezTo>
                          <a:pt x="30" y="84"/>
                          <a:pt x="26" y="77"/>
                          <a:pt x="24" y="70"/>
                        </a:cubicBezTo>
                        <a:cubicBezTo>
                          <a:pt x="19" y="77"/>
                          <a:pt x="19" y="77"/>
                          <a:pt x="19" y="77"/>
                        </a:cubicBezTo>
                        <a:cubicBezTo>
                          <a:pt x="13" y="67"/>
                          <a:pt x="13" y="67"/>
                          <a:pt x="13" y="67"/>
                        </a:cubicBezTo>
                        <a:cubicBezTo>
                          <a:pt x="15" y="77"/>
                          <a:pt x="20" y="85"/>
                          <a:pt x="26" y="93"/>
                        </a:cubicBezTo>
                        <a:cubicBezTo>
                          <a:pt x="36" y="104"/>
                          <a:pt x="51" y="111"/>
                          <a:pt x="68" y="111"/>
                        </a:cubicBezTo>
                        <a:cubicBezTo>
                          <a:pt x="74" y="111"/>
                          <a:pt x="80" y="110"/>
                          <a:pt x="86" y="108"/>
                        </a:cubicBezTo>
                        <a:cubicBezTo>
                          <a:pt x="96" y="121"/>
                          <a:pt x="96" y="121"/>
                          <a:pt x="96" y="121"/>
                        </a:cubicBezTo>
                        <a:cubicBezTo>
                          <a:pt x="105" y="89"/>
                          <a:pt x="105" y="89"/>
                          <a:pt x="105" y="89"/>
                        </a:cubicBezTo>
                        <a:cubicBezTo>
                          <a:pt x="72" y="90"/>
                          <a:pt x="72" y="90"/>
                          <a:pt x="72" y="90"/>
                        </a:cubicBezTo>
                        <a:lnTo>
                          <a:pt x="80" y="100"/>
                        </a:lnTo>
                        <a:close/>
                        <a:moveTo>
                          <a:pt x="123" y="56"/>
                        </a:moveTo>
                        <a:cubicBezTo>
                          <a:pt x="123" y="42"/>
                          <a:pt x="118" y="30"/>
                          <a:pt x="111" y="21"/>
                        </a:cubicBezTo>
                        <a:cubicBezTo>
                          <a:pt x="110" y="20"/>
                          <a:pt x="110" y="20"/>
                          <a:pt x="110" y="20"/>
                        </a:cubicBezTo>
                        <a:cubicBezTo>
                          <a:pt x="114" y="15"/>
                          <a:pt x="114" y="15"/>
                          <a:pt x="114" y="15"/>
                        </a:cubicBezTo>
                        <a:cubicBezTo>
                          <a:pt x="118" y="10"/>
                          <a:pt x="118" y="10"/>
                          <a:pt x="118" y="10"/>
                        </a:cubicBezTo>
                        <a:cubicBezTo>
                          <a:pt x="116" y="10"/>
                          <a:pt x="116" y="10"/>
                          <a:pt x="116" y="10"/>
                        </a:cubicBezTo>
                        <a:cubicBezTo>
                          <a:pt x="85" y="8"/>
                          <a:pt x="85" y="8"/>
                          <a:pt x="85" y="8"/>
                        </a:cubicBezTo>
                        <a:cubicBezTo>
                          <a:pt x="93" y="40"/>
                          <a:pt x="93" y="40"/>
                          <a:pt x="93" y="40"/>
                        </a:cubicBezTo>
                        <a:cubicBezTo>
                          <a:pt x="104" y="27"/>
                          <a:pt x="104" y="27"/>
                          <a:pt x="104" y="27"/>
                        </a:cubicBezTo>
                        <a:cubicBezTo>
                          <a:pt x="104" y="28"/>
                          <a:pt x="105" y="29"/>
                          <a:pt x="106" y="30"/>
                        </a:cubicBezTo>
                        <a:cubicBezTo>
                          <a:pt x="111" y="37"/>
                          <a:pt x="114" y="46"/>
                          <a:pt x="114" y="56"/>
                        </a:cubicBezTo>
                        <a:cubicBezTo>
                          <a:pt x="114" y="67"/>
                          <a:pt x="110" y="77"/>
                          <a:pt x="103" y="85"/>
                        </a:cubicBezTo>
                        <a:cubicBezTo>
                          <a:pt x="111" y="84"/>
                          <a:pt x="111" y="84"/>
                          <a:pt x="111" y="84"/>
                        </a:cubicBezTo>
                        <a:cubicBezTo>
                          <a:pt x="106" y="95"/>
                          <a:pt x="106" y="95"/>
                          <a:pt x="106" y="95"/>
                        </a:cubicBezTo>
                        <a:cubicBezTo>
                          <a:pt x="117" y="85"/>
                          <a:pt x="123" y="71"/>
                          <a:pt x="123" y="56"/>
                        </a:cubicBezTo>
                        <a:close/>
                        <a:moveTo>
                          <a:pt x="39" y="44"/>
                        </a:moveTo>
                        <a:cubicBezTo>
                          <a:pt x="23" y="44"/>
                          <a:pt x="23" y="44"/>
                          <a:pt x="23" y="44"/>
                        </a:cubicBezTo>
                        <a:cubicBezTo>
                          <a:pt x="28" y="24"/>
                          <a:pt x="46" y="9"/>
                          <a:pt x="68" y="9"/>
                        </a:cubicBezTo>
                        <a:cubicBezTo>
                          <a:pt x="73" y="9"/>
                          <a:pt x="78" y="10"/>
                          <a:pt x="83" y="12"/>
                        </a:cubicBezTo>
                        <a:cubicBezTo>
                          <a:pt x="80" y="4"/>
                          <a:pt x="80" y="4"/>
                          <a:pt x="80" y="4"/>
                        </a:cubicBezTo>
                        <a:cubicBezTo>
                          <a:pt x="91" y="5"/>
                          <a:pt x="91" y="5"/>
                          <a:pt x="91" y="5"/>
                        </a:cubicBezTo>
                        <a:cubicBezTo>
                          <a:pt x="84" y="2"/>
                          <a:pt x="76" y="0"/>
                          <a:pt x="68" y="0"/>
                        </a:cubicBezTo>
                        <a:cubicBezTo>
                          <a:pt x="41" y="0"/>
                          <a:pt x="19" y="19"/>
                          <a:pt x="13" y="44"/>
                        </a:cubicBezTo>
                        <a:cubicBezTo>
                          <a:pt x="0" y="44"/>
                          <a:pt x="0" y="44"/>
                          <a:pt x="0" y="44"/>
                        </a:cubicBezTo>
                        <a:cubicBezTo>
                          <a:pt x="19" y="71"/>
                          <a:pt x="19" y="71"/>
                          <a:pt x="19" y="71"/>
                        </a:cubicBezTo>
                        <a:lnTo>
                          <a:pt x="39" y="44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</a:defRPr>
                    </a:lvl1pPr>
                    <a:lvl2pPr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</a:defRPr>
                    </a:lvl2pPr>
                    <a:lvl3pPr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</a:defRPr>
                    </a:lvl3pPr>
                    <a:lvl4pPr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</a:defRPr>
                    </a:lvl4pPr>
                    <a:lvl5pPr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</a:defRPr>
                    </a:lvl5pPr>
                    <a:lvl6pPr fontAlgn="base">
                      <a:spcBef>
                        <a:spcPct val="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</a:defRPr>
                    </a:lvl6pPr>
                    <a:lvl7pPr fontAlgn="base">
                      <a:spcBef>
                        <a:spcPct val="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</a:defRPr>
                    </a:lvl7pPr>
                    <a:lvl8pPr fontAlgn="base">
                      <a:spcBef>
                        <a:spcPct val="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</a:defRPr>
                    </a:lvl8pPr>
                    <a:lvl9pPr fontAlgn="base">
                      <a:spcBef>
                        <a:spcPct val="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cxnSp>
                <p:nvCxnSpPr>
                  <p:cNvPr id="39" name="直接连接符 42">
                    <a:extLst>
                      <a:ext uri="{FF2B5EF4-FFF2-40B4-BE49-F238E27FC236}">
                        <a16:creationId xmlns:a16="http://schemas.microsoft.com/office/drawing/2014/main" xmlns="" id="{B35C188F-34A9-7393-64F3-285C2E6A507A}"/>
                      </a:ext>
                    </a:extLst>
                  </p:cNvPr>
                  <p:cNvCxnSpPr/>
                  <p:nvPr/>
                </p:nvCxnSpPr>
                <p:spPr>
                  <a:xfrm flipH="1" flipV="1">
                    <a:off x="571050" y="2201987"/>
                    <a:ext cx="847689" cy="303245"/>
                  </a:xfrm>
                  <a:prstGeom prst="line">
                    <a:avLst/>
                  </a:prstGeom>
                  <a:ln w="2540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40" name="椭圆 45">
                    <a:extLst>
                      <a:ext uri="{FF2B5EF4-FFF2-40B4-BE49-F238E27FC236}">
                        <a16:creationId xmlns:a16="http://schemas.microsoft.com/office/drawing/2014/main" xmlns="" id="{29F4D957-37E5-3037-92D0-FB6492E36755}"/>
                      </a:ext>
                    </a:extLst>
                  </p:cNvPr>
                  <p:cNvSpPr/>
                  <p:nvPr/>
                </p:nvSpPr>
                <p:spPr>
                  <a:xfrm>
                    <a:off x="81437" y="1792789"/>
                    <a:ext cx="716151" cy="716096"/>
                  </a:xfrm>
                  <a:prstGeom prst="ellipse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buFontTx/>
                      <a:buNone/>
                      <a:defRPr/>
                    </a:pPr>
                    <a:endParaRPr lang="zh-CN" altLang="en-US"/>
                  </a:p>
                </p:txBody>
              </p:sp>
              <p:sp>
                <p:nvSpPr>
                  <p:cNvPr id="41" name="椭圆 52">
                    <a:extLst>
                      <a:ext uri="{FF2B5EF4-FFF2-40B4-BE49-F238E27FC236}">
                        <a16:creationId xmlns:a16="http://schemas.microsoft.com/office/drawing/2014/main" xmlns="" id="{BA0F1779-F366-9032-2B48-C937192E49D3}"/>
                      </a:ext>
                    </a:extLst>
                  </p:cNvPr>
                  <p:cNvSpPr/>
                  <p:nvPr/>
                </p:nvSpPr>
                <p:spPr>
                  <a:xfrm>
                    <a:off x="-2801437" y="3515438"/>
                    <a:ext cx="389133" cy="389104"/>
                  </a:xfrm>
                  <a:prstGeom prst="ellipse">
                    <a:avLst/>
                  </a:prstGeom>
                  <a:no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buFontTx/>
                      <a:buNone/>
                      <a:defRPr/>
                    </a:pPr>
                    <a:endParaRPr lang="zh-CN" altLang="en-US"/>
                  </a:p>
                </p:txBody>
              </p:sp>
            </p:grpSp>
            <p:sp>
              <p:nvSpPr>
                <p:cNvPr id="23" name="Freeform 50">
                  <a:extLst>
                    <a:ext uri="{FF2B5EF4-FFF2-40B4-BE49-F238E27FC236}">
                      <a16:creationId xmlns:a16="http://schemas.microsoft.com/office/drawing/2014/main" xmlns="" id="{0B751DDC-ECCE-AFC6-9B3C-139CB36E81A6}"/>
                    </a:ext>
                  </a:extLst>
                </p:cNvPr>
                <p:cNvSpPr>
                  <a:spLocks noEditPoints="1" noChangeArrowheads="1"/>
                </p:cNvSpPr>
                <p:nvPr/>
              </p:nvSpPr>
              <p:spPr bwMode="auto">
                <a:xfrm>
                  <a:off x="1297795" y="2218316"/>
                  <a:ext cx="283473" cy="237732"/>
                </a:xfrm>
                <a:custGeom>
                  <a:avLst/>
                  <a:gdLst>
                    <a:gd name="T0" fmla="*/ 0 w 471"/>
                    <a:gd name="T1" fmla="*/ 395 h 395"/>
                    <a:gd name="T2" fmla="*/ 90 w 471"/>
                    <a:gd name="T3" fmla="*/ 395 h 395"/>
                    <a:gd name="T4" fmla="*/ 90 w 471"/>
                    <a:gd name="T5" fmla="*/ 234 h 395"/>
                    <a:gd name="T6" fmla="*/ 0 w 471"/>
                    <a:gd name="T7" fmla="*/ 234 h 395"/>
                    <a:gd name="T8" fmla="*/ 0 w 471"/>
                    <a:gd name="T9" fmla="*/ 395 h 395"/>
                    <a:gd name="T10" fmla="*/ 19 w 471"/>
                    <a:gd name="T11" fmla="*/ 253 h 395"/>
                    <a:gd name="T12" fmla="*/ 71 w 471"/>
                    <a:gd name="T13" fmla="*/ 253 h 395"/>
                    <a:gd name="T14" fmla="*/ 71 w 471"/>
                    <a:gd name="T15" fmla="*/ 376 h 395"/>
                    <a:gd name="T16" fmla="*/ 19 w 471"/>
                    <a:gd name="T17" fmla="*/ 376 h 395"/>
                    <a:gd name="T18" fmla="*/ 19 w 471"/>
                    <a:gd name="T19" fmla="*/ 253 h 395"/>
                    <a:gd name="T20" fmla="*/ 128 w 471"/>
                    <a:gd name="T21" fmla="*/ 395 h 395"/>
                    <a:gd name="T22" fmla="*/ 218 w 471"/>
                    <a:gd name="T23" fmla="*/ 395 h 395"/>
                    <a:gd name="T24" fmla="*/ 218 w 471"/>
                    <a:gd name="T25" fmla="*/ 87 h 395"/>
                    <a:gd name="T26" fmla="*/ 128 w 471"/>
                    <a:gd name="T27" fmla="*/ 87 h 395"/>
                    <a:gd name="T28" fmla="*/ 128 w 471"/>
                    <a:gd name="T29" fmla="*/ 395 h 395"/>
                    <a:gd name="T30" fmla="*/ 147 w 471"/>
                    <a:gd name="T31" fmla="*/ 106 h 395"/>
                    <a:gd name="T32" fmla="*/ 199 w 471"/>
                    <a:gd name="T33" fmla="*/ 106 h 395"/>
                    <a:gd name="T34" fmla="*/ 199 w 471"/>
                    <a:gd name="T35" fmla="*/ 376 h 395"/>
                    <a:gd name="T36" fmla="*/ 147 w 471"/>
                    <a:gd name="T37" fmla="*/ 376 h 395"/>
                    <a:gd name="T38" fmla="*/ 147 w 471"/>
                    <a:gd name="T39" fmla="*/ 106 h 395"/>
                    <a:gd name="T40" fmla="*/ 383 w 471"/>
                    <a:gd name="T41" fmla="*/ 156 h 395"/>
                    <a:gd name="T42" fmla="*/ 383 w 471"/>
                    <a:gd name="T43" fmla="*/ 395 h 395"/>
                    <a:gd name="T44" fmla="*/ 471 w 471"/>
                    <a:gd name="T45" fmla="*/ 395 h 395"/>
                    <a:gd name="T46" fmla="*/ 471 w 471"/>
                    <a:gd name="T47" fmla="*/ 156 h 395"/>
                    <a:gd name="T48" fmla="*/ 383 w 471"/>
                    <a:gd name="T49" fmla="*/ 156 h 395"/>
                    <a:gd name="T50" fmla="*/ 452 w 471"/>
                    <a:gd name="T51" fmla="*/ 376 h 395"/>
                    <a:gd name="T52" fmla="*/ 402 w 471"/>
                    <a:gd name="T53" fmla="*/ 376 h 395"/>
                    <a:gd name="T54" fmla="*/ 402 w 471"/>
                    <a:gd name="T55" fmla="*/ 175 h 395"/>
                    <a:gd name="T56" fmla="*/ 452 w 471"/>
                    <a:gd name="T57" fmla="*/ 175 h 395"/>
                    <a:gd name="T58" fmla="*/ 452 w 471"/>
                    <a:gd name="T59" fmla="*/ 376 h 395"/>
                    <a:gd name="T60" fmla="*/ 256 w 471"/>
                    <a:gd name="T61" fmla="*/ 395 h 395"/>
                    <a:gd name="T62" fmla="*/ 346 w 471"/>
                    <a:gd name="T63" fmla="*/ 395 h 395"/>
                    <a:gd name="T64" fmla="*/ 346 w 471"/>
                    <a:gd name="T65" fmla="*/ 0 h 395"/>
                    <a:gd name="T66" fmla="*/ 256 w 471"/>
                    <a:gd name="T67" fmla="*/ 0 h 395"/>
                    <a:gd name="T68" fmla="*/ 256 w 471"/>
                    <a:gd name="T69" fmla="*/ 395 h 395"/>
                    <a:gd name="T70" fmla="*/ 275 w 471"/>
                    <a:gd name="T71" fmla="*/ 19 h 395"/>
                    <a:gd name="T72" fmla="*/ 327 w 471"/>
                    <a:gd name="T73" fmla="*/ 19 h 395"/>
                    <a:gd name="T74" fmla="*/ 327 w 471"/>
                    <a:gd name="T75" fmla="*/ 376 h 395"/>
                    <a:gd name="T76" fmla="*/ 275 w 471"/>
                    <a:gd name="T77" fmla="*/ 376 h 395"/>
                    <a:gd name="T78" fmla="*/ 275 w 471"/>
                    <a:gd name="T79" fmla="*/ 19 h 3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471" h="395">
                      <a:moveTo>
                        <a:pt x="0" y="395"/>
                      </a:moveTo>
                      <a:lnTo>
                        <a:pt x="90" y="395"/>
                      </a:lnTo>
                      <a:lnTo>
                        <a:pt x="90" y="234"/>
                      </a:lnTo>
                      <a:lnTo>
                        <a:pt x="0" y="234"/>
                      </a:lnTo>
                      <a:lnTo>
                        <a:pt x="0" y="395"/>
                      </a:lnTo>
                      <a:close/>
                      <a:moveTo>
                        <a:pt x="19" y="253"/>
                      </a:moveTo>
                      <a:lnTo>
                        <a:pt x="71" y="253"/>
                      </a:lnTo>
                      <a:lnTo>
                        <a:pt x="71" y="376"/>
                      </a:lnTo>
                      <a:lnTo>
                        <a:pt x="19" y="376"/>
                      </a:lnTo>
                      <a:lnTo>
                        <a:pt x="19" y="253"/>
                      </a:lnTo>
                      <a:close/>
                      <a:moveTo>
                        <a:pt x="128" y="395"/>
                      </a:moveTo>
                      <a:lnTo>
                        <a:pt x="218" y="395"/>
                      </a:lnTo>
                      <a:lnTo>
                        <a:pt x="218" y="87"/>
                      </a:lnTo>
                      <a:lnTo>
                        <a:pt x="128" y="87"/>
                      </a:lnTo>
                      <a:lnTo>
                        <a:pt x="128" y="395"/>
                      </a:lnTo>
                      <a:close/>
                      <a:moveTo>
                        <a:pt x="147" y="106"/>
                      </a:moveTo>
                      <a:lnTo>
                        <a:pt x="199" y="106"/>
                      </a:lnTo>
                      <a:lnTo>
                        <a:pt x="199" y="376"/>
                      </a:lnTo>
                      <a:lnTo>
                        <a:pt x="147" y="376"/>
                      </a:lnTo>
                      <a:lnTo>
                        <a:pt x="147" y="106"/>
                      </a:lnTo>
                      <a:close/>
                      <a:moveTo>
                        <a:pt x="383" y="156"/>
                      </a:moveTo>
                      <a:lnTo>
                        <a:pt x="383" y="395"/>
                      </a:lnTo>
                      <a:lnTo>
                        <a:pt x="471" y="395"/>
                      </a:lnTo>
                      <a:lnTo>
                        <a:pt x="471" y="156"/>
                      </a:lnTo>
                      <a:lnTo>
                        <a:pt x="383" y="156"/>
                      </a:lnTo>
                      <a:close/>
                      <a:moveTo>
                        <a:pt x="452" y="376"/>
                      </a:moveTo>
                      <a:lnTo>
                        <a:pt x="402" y="376"/>
                      </a:lnTo>
                      <a:lnTo>
                        <a:pt x="402" y="175"/>
                      </a:lnTo>
                      <a:lnTo>
                        <a:pt x="452" y="175"/>
                      </a:lnTo>
                      <a:lnTo>
                        <a:pt x="452" y="376"/>
                      </a:lnTo>
                      <a:close/>
                      <a:moveTo>
                        <a:pt x="256" y="395"/>
                      </a:moveTo>
                      <a:lnTo>
                        <a:pt x="346" y="395"/>
                      </a:lnTo>
                      <a:lnTo>
                        <a:pt x="346" y="0"/>
                      </a:lnTo>
                      <a:lnTo>
                        <a:pt x="256" y="0"/>
                      </a:lnTo>
                      <a:lnTo>
                        <a:pt x="256" y="395"/>
                      </a:lnTo>
                      <a:close/>
                      <a:moveTo>
                        <a:pt x="275" y="19"/>
                      </a:moveTo>
                      <a:lnTo>
                        <a:pt x="327" y="19"/>
                      </a:lnTo>
                      <a:lnTo>
                        <a:pt x="327" y="376"/>
                      </a:lnTo>
                      <a:lnTo>
                        <a:pt x="275" y="376"/>
                      </a:lnTo>
                      <a:lnTo>
                        <a:pt x="275" y="1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1pPr>
                  <a:lvl2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2pPr>
                  <a:lvl3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3pPr>
                  <a:lvl4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4pPr>
                  <a:lvl5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5pPr>
                  <a:lvl6pPr fontAlgn="base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6pPr>
                  <a:lvl7pPr fontAlgn="base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7pPr>
                  <a:lvl8pPr fontAlgn="base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8pPr>
                  <a:lvl9pPr fontAlgn="base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24" name="Freeform 71">
                  <a:extLst>
                    <a:ext uri="{FF2B5EF4-FFF2-40B4-BE49-F238E27FC236}">
                      <a16:creationId xmlns:a16="http://schemas.microsoft.com/office/drawing/2014/main" xmlns="" id="{7B124910-7A82-782A-37FA-FCF031834B0E}"/>
                    </a:ext>
                  </a:extLst>
                </p:cNvPr>
                <p:cNvSpPr>
                  <a:spLocks noEditPoints="1" noChangeArrowheads="1"/>
                </p:cNvSpPr>
                <p:nvPr/>
              </p:nvSpPr>
              <p:spPr bwMode="auto">
                <a:xfrm>
                  <a:off x="6082596" y="3881303"/>
                  <a:ext cx="460234" cy="507840"/>
                </a:xfrm>
                <a:custGeom>
                  <a:avLst/>
                  <a:gdLst>
                    <a:gd name="T0" fmla="*/ 101 w 110"/>
                    <a:gd name="T1" fmla="*/ 19 h 122"/>
                    <a:gd name="T2" fmla="*/ 43 w 110"/>
                    <a:gd name="T3" fmla="*/ 19 h 122"/>
                    <a:gd name="T4" fmla="*/ 66 w 110"/>
                    <a:gd name="T5" fmla="*/ 2 h 122"/>
                    <a:gd name="T6" fmla="*/ 77 w 110"/>
                    <a:gd name="T7" fmla="*/ 2 h 122"/>
                    <a:gd name="T8" fmla="*/ 101 w 110"/>
                    <a:gd name="T9" fmla="*/ 19 h 122"/>
                    <a:gd name="T10" fmla="*/ 102 w 110"/>
                    <a:gd name="T11" fmla="*/ 26 h 122"/>
                    <a:gd name="T12" fmla="*/ 42 w 110"/>
                    <a:gd name="T13" fmla="*/ 26 h 122"/>
                    <a:gd name="T14" fmla="*/ 34 w 110"/>
                    <a:gd name="T15" fmla="*/ 64 h 122"/>
                    <a:gd name="T16" fmla="*/ 68 w 110"/>
                    <a:gd name="T17" fmla="*/ 122 h 122"/>
                    <a:gd name="T18" fmla="*/ 69 w 110"/>
                    <a:gd name="T19" fmla="*/ 122 h 122"/>
                    <a:gd name="T20" fmla="*/ 69 w 110"/>
                    <a:gd name="T21" fmla="*/ 79 h 122"/>
                    <a:gd name="T22" fmla="*/ 62 w 110"/>
                    <a:gd name="T23" fmla="*/ 70 h 122"/>
                    <a:gd name="T24" fmla="*/ 72 w 110"/>
                    <a:gd name="T25" fmla="*/ 60 h 122"/>
                    <a:gd name="T26" fmla="*/ 82 w 110"/>
                    <a:gd name="T27" fmla="*/ 70 h 122"/>
                    <a:gd name="T28" fmla="*/ 75 w 110"/>
                    <a:gd name="T29" fmla="*/ 79 h 122"/>
                    <a:gd name="T30" fmla="*/ 75 w 110"/>
                    <a:gd name="T31" fmla="*/ 122 h 122"/>
                    <a:gd name="T32" fmla="*/ 76 w 110"/>
                    <a:gd name="T33" fmla="*/ 122 h 122"/>
                    <a:gd name="T34" fmla="*/ 110 w 110"/>
                    <a:gd name="T35" fmla="*/ 64 h 122"/>
                    <a:gd name="T36" fmla="*/ 102 w 110"/>
                    <a:gd name="T37" fmla="*/ 26 h 122"/>
                    <a:gd name="T38" fmla="*/ 57 w 110"/>
                    <a:gd name="T39" fmla="*/ 116 h 122"/>
                    <a:gd name="T40" fmla="*/ 1 w 110"/>
                    <a:gd name="T41" fmla="*/ 116 h 122"/>
                    <a:gd name="T42" fmla="*/ 0 w 110"/>
                    <a:gd name="T43" fmla="*/ 119 h 122"/>
                    <a:gd name="T44" fmla="*/ 1 w 110"/>
                    <a:gd name="T45" fmla="*/ 122 h 122"/>
                    <a:gd name="T46" fmla="*/ 57 w 110"/>
                    <a:gd name="T47" fmla="*/ 122 h 122"/>
                    <a:gd name="T48" fmla="*/ 59 w 110"/>
                    <a:gd name="T49" fmla="*/ 119 h 122"/>
                    <a:gd name="T50" fmla="*/ 57 w 110"/>
                    <a:gd name="T51" fmla="*/ 116 h 1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110" h="122">
                      <a:moveTo>
                        <a:pt x="101" y="19"/>
                      </a:moveTo>
                      <a:cubicBezTo>
                        <a:pt x="43" y="19"/>
                        <a:pt x="43" y="19"/>
                        <a:pt x="43" y="19"/>
                      </a:cubicBezTo>
                      <a:cubicBezTo>
                        <a:pt x="43" y="0"/>
                        <a:pt x="44" y="2"/>
                        <a:pt x="66" y="2"/>
                      </a:cubicBezTo>
                      <a:cubicBezTo>
                        <a:pt x="77" y="2"/>
                        <a:pt x="77" y="2"/>
                        <a:pt x="77" y="2"/>
                      </a:cubicBezTo>
                      <a:cubicBezTo>
                        <a:pt x="100" y="2"/>
                        <a:pt x="101" y="0"/>
                        <a:pt x="101" y="19"/>
                      </a:cubicBezTo>
                      <a:close/>
                      <a:moveTo>
                        <a:pt x="102" y="26"/>
                      </a:moveTo>
                      <a:cubicBezTo>
                        <a:pt x="42" y="26"/>
                        <a:pt x="42" y="26"/>
                        <a:pt x="42" y="26"/>
                      </a:cubicBezTo>
                      <a:cubicBezTo>
                        <a:pt x="34" y="64"/>
                        <a:pt x="34" y="64"/>
                        <a:pt x="34" y="64"/>
                      </a:cubicBezTo>
                      <a:cubicBezTo>
                        <a:pt x="64" y="64"/>
                        <a:pt x="58" y="122"/>
                        <a:pt x="68" y="122"/>
                      </a:cubicBezTo>
                      <a:cubicBezTo>
                        <a:pt x="68" y="122"/>
                        <a:pt x="69" y="122"/>
                        <a:pt x="69" y="122"/>
                      </a:cubicBezTo>
                      <a:cubicBezTo>
                        <a:pt x="69" y="79"/>
                        <a:pt x="69" y="79"/>
                        <a:pt x="69" y="79"/>
                      </a:cubicBezTo>
                      <a:cubicBezTo>
                        <a:pt x="65" y="78"/>
                        <a:pt x="62" y="74"/>
                        <a:pt x="62" y="70"/>
                      </a:cubicBezTo>
                      <a:cubicBezTo>
                        <a:pt x="62" y="65"/>
                        <a:pt x="67" y="60"/>
                        <a:pt x="72" y="60"/>
                      </a:cubicBezTo>
                      <a:cubicBezTo>
                        <a:pt x="77" y="60"/>
                        <a:pt x="82" y="65"/>
                        <a:pt x="82" y="70"/>
                      </a:cubicBezTo>
                      <a:cubicBezTo>
                        <a:pt x="82" y="74"/>
                        <a:pt x="79" y="78"/>
                        <a:pt x="75" y="79"/>
                      </a:cubicBezTo>
                      <a:cubicBezTo>
                        <a:pt x="75" y="122"/>
                        <a:pt x="75" y="122"/>
                        <a:pt x="75" y="122"/>
                      </a:cubicBezTo>
                      <a:cubicBezTo>
                        <a:pt x="75" y="122"/>
                        <a:pt x="76" y="122"/>
                        <a:pt x="76" y="122"/>
                      </a:cubicBezTo>
                      <a:cubicBezTo>
                        <a:pt x="85" y="122"/>
                        <a:pt x="79" y="64"/>
                        <a:pt x="110" y="64"/>
                      </a:cubicBezTo>
                      <a:lnTo>
                        <a:pt x="102" y="26"/>
                      </a:lnTo>
                      <a:close/>
                      <a:moveTo>
                        <a:pt x="57" y="116"/>
                      </a:moveTo>
                      <a:cubicBezTo>
                        <a:pt x="1" y="116"/>
                        <a:pt x="1" y="116"/>
                        <a:pt x="1" y="116"/>
                      </a:cubicBezTo>
                      <a:cubicBezTo>
                        <a:pt x="0" y="116"/>
                        <a:pt x="0" y="117"/>
                        <a:pt x="0" y="119"/>
                      </a:cubicBezTo>
                      <a:cubicBezTo>
                        <a:pt x="0" y="121"/>
                        <a:pt x="0" y="122"/>
                        <a:pt x="1" y="122"/>
                      </a:cubicBezTo>
                      <a:cubicBezTo>
                        <a:pt x="57" y="122"/>
                        <a:pt x="57" y="122"/>
                        <a:pt x="57" y="122"/>
                      </a:cubicBezTo>
                      <a:cubicBezTo>
                        <a:pt x="58" y="122"/>
                        <a:pt x="59" y="121"/>
                        <a:pt x="59" y="119"/>
                      </a:cubicBezTo>
                      <a:cubicBezTo>
                        <a:pt x="59" y="117"/>
                        <a:pt x="58" y="116"/>
                        <a:pt x="57" y="11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1pPr>
                  <a:lvl2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2pPr>
                  <a:lvl3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3pPr>
                  <a:lvl4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4pPr>
                  <a:lvl5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5pPr>
                  <a:lvl6pPr fontAlgn="base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6pPr>
                  <a:lvl7pPr fontAlgn="base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7pPr>
                  <a:lvl8pPr fontAlgn="base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8pPr>
                  <a:lvl9pPr fontAlgn="base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endParaRPr lang="zh-CN" altLang="en-US"/>
                </a:p>
              </p:txBody>
            </p:sp>
          </p:grpSp>
          <p:sp>
            <p:nvSpPr>
              <p:cNvPr id="21" name="Овал 20">
                <a:extLst>
                  <a:ext uri="{FF2B5EF4-FFF2-40B4-BE49-F238E27FC236}">
                    <a16:creationId xmlns:a16="http://schemas.microsoft.com/office/drawing/2014/main" xmlns="" id="{62344F0C-99AE-3C87-C8B4-30E8B98BD7FF}"/>
                  </a:ext>
                </a:extLst>
              </p:cNvPr>
              <p:cNvSpPr/>
              <p:nvPr/>
            </p:nvSpPr>
            <p:spPr>
              <a:xfrm>
                <a:off x="4826627" y="1883112"/>
                <a:ext cx="2907529" cy="289882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17" name="Овал 16">
              <a:extLst>
                <a:ext uri="{FF2B5EF4-FFF2-40B4-BE49-F238E27FC236}">
                  <a16:creationId xmlns:a16="http://schemas.microsoft.com/office/drawing/2014/main" xmlns="" id="{61D525FD-481F-EC06-336E-23E855A75127}"/>
                </a:ext>
              </a:extLst>
            </p:cNvPr>
            <p:cNvSpPr/>
            <p:nvPr/>
          </p:nvSpPr>
          <p:spPr>
            <a:xfrm>
              <a:off x="4594173" y="2147269"/>
              <a:ext cx="2928938" cy="2901199"/>
            </a:xfrm>
            <a:prstGeom prst="ellipse">
              <a:avLst/>
            </a:prstGeom>
            <a:blipFill dpi="0" rotWithShape="1">
              <a:blip r:embed="rId5" cstate="print">
                <a:alphaModFix amt="73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25000" r="-25000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8" name="Прямоугольник 17">
              <a:extLst>
                <a:ext uri="{FF2B5EF4-FFF2-40B4-BE49-F238E27FC236}">
                  <a16:creationId xmlns:a16="http://schemas.microsoft.com/office/drawing/2014/main" xmlns="" id="{8DDFE622-6627-D146-AEC1-535FA7FCA942}"/>
                </a:ext>
              </a:extLst>
            </p:cNvPr>
            <p:cNvSpPr/>
            <p:nvPr/>
          </p:nvSpPr>
          <p:spPr>
            <a:xfrm>
              <a:off x="256778" y="857949"/>
              <a:ext cx="443736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>
                  <a:solidFill>
                    <a:schemeClr val="accent5">
                      <a:lumMod val="50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КАЧЕСТВО, ПРОВЕРЕННОЕ ВРЕМЕНЕМ</a:t>
              </a:r>
            </a:p>
          </p:txBody>
        </p:sp>
        <p:sp>
          <p:nvSpPr>
            <p:cNvPr id="19" name="KSO_Shape">
              <a:extLst>
                <a:ext uri="{FF2B5EF4-FFF2-40B4-BE49-F238E27FC236}">
                  <a16:creationId xmlns:a16="http://schemas.microsoft.com/office/drawing/2014/main" xmlns="" id="{341F75D4-FBA4-E50D-89D8-5CED0623713B}"/>
                </a:ext>
              </a:extLst>
            </p:cNvPr>
            <p:cNvSpPr/>
            <p:nvPr/>
          </p:nvSpPr>
          <p:spPr>
            <a:xfrm>
              <a:off x="7024880" y="5948995"/>
              <a:ext cx="190586" cy="354356"/>
            </a:xfrm>
            <a:custGeom>
              <a:avLst/>
              <a:gdLst/>
              <a:ahLst/>
              <a:cxnLst/>
              <a:rect l="l" t="t" r="r" b="b"/>
              <a:pathLst>
                <a:path w="771525" h="1912713">
                  <a:moveTo>
                    <a:pt x="143272" y="357755"/>
                  </a:moveTo>
                  <a:lnTo>
                    <a:pt x="628253" y="357755"/>
                  </a:lnTo>
                  <a:cubicBezTo>
                    <a:pt x="707380" y="357755"/>
                    <a:pt x="771525" y="421900"/>
                    <a:pt x="771525" y="501027"/>
                  </a:cubicBezTo>
                  <a:lnTo>
                    <a:pt x="771525" y="659703"/>
                  </a:lnTo>
                  <a:lnTo>
                    <a:pt x="771525" y="802652"/>
                  </a:lnTo>
                  <a:lnTo>
                    <a:pt x="771525" y="1017361"/>
                  </a:lnTo>
                  <a:cubicBezTo>
                    <a:pt x="771525" y="1058130"/>
                    <a:pt x="738475" y="1091180"/>
                    <a:pt x="697706" y="1091180"/>
                  </a:cubicBezTo>
                  <a:cubicBezTo>
                    <a:pt x="656937" y="1091180"/>
                    <a:pt x="623887" y="1058130"/>
                    <a:pt x="623887" y="1017361"/>
                  </a:cubicBezTo>
                  <a:lnTo>
                    <a:pt x="623887" y="659703"/>
                  </a:lnTo>
                  <a:lnTo>
                    <a:pt x="623888" y="659698"/>
                  </a:lnTo>
                  <a:lnTo>
                    <a:pt x="623888" y="571551"/>
                  </a:lnTo>
                  <a:cubicBezTo>
                    <a:pt x="623888" y="556427"/>
                    <a:pt x="611628" y="544167"/>
                    <a:pt x="596504" y="544167"/>
                  </a:cubicBezTo>
                  <a:cubicBezTo>
                    <a:pt x="581380" y="544167"/>
                    <a:pt x="569120" y="556427"/>
                    <a:pt x="569120" y="571551"/>
                  </a:cubicBezTo>
                  <a:lnTo>
                    <a:pt x="569120" y="945924"/>
                  </a:lnTo>
                  <a:lnTo>
                    <a:pt x="569119" y="945924"/>
                  </a:lnTo>
                  <a:lnTo>
                    <a:pt x="569119" y="1168521"/>
                  </a:lnTo>
                  <a:lnTo>
                    <a:pt x="569119" y="1172836"/>
                  </a:lnTo>
                  <a:lnTo>
                    <a:pt x="569119" y="1834131"/>
                  </a:lnTo>
                  <a:cubicBezTo>
                    <a:pt x="569119" y="1877530"/>
                    <a:pt x="533937" y="1912712"/>
                    <a:pt x="490538" y="1912712"/>
                  </a:cubicBezTo>
                  <a:cubicBezTo>
                    <a:pt x="447139" y="1912712"/>
                    <a:pt x="411957" y="1877530"/>
                    <a:pt x="411957" y="1834131"/>
                  </a:cubicBezTo>
                  <a:lnTo>
                    <a:pt x="411957" y="1233956"/>
                  </a:lnTo>
                  <a:lnTo>
                    <a:pt x="411957" y="1175047"/>
                  </a:lnTo>
                  <a:cubicBezTo>
                    <a:pt x="411957" y="1159923"/>
                    <a:pt x="399696" y="1147662"/>
                    <a:pt x="384572" y="1147662"/>
                  </a:cubicBezTo>
                  <a:cubicBezTo>
                    <a:pt x="369449" y="1147662"/>
                    <a:pt x="357188" y="1159922"/>
                    <a:pt x="357188" y="1175045"/>
                  </a:cubicBezTo>
                  <a:cubicBezTo>
                    <a:pt x="357188" y="1395138"/>
                    <a:pt x="357187" y="1615229"/>
                    <a:pt x="357187" y="1835322"/>
                  </a:cubicBezTo>
                  <a:cubicBezTo>
                    <a:pt x="357187" y="1878064"/>
                    <a:pt x="322538" y="1912713"/>
                    <a:pt x="279796" y="1912713"/>
                  </a:cubicBezTo>
                  <a:lnTo>
                    <a:pt x="279797" y="1912712"/>
                  </a:lnTo>
                  <a:cubicBezTo>
                    <a:pt x="237055" y="1912712"/>
                    <a:pt x="202406" y="1878063"/>
                    <a:pt x="202406" y="1835321"/>
                  </a:cubicBezTo>
                  <a:lnTo>
                    <a:pt x="202406" y="1167331"/>
                  </a:lnTo>
                  <a:lnTo>
                    <a:pt x="202407" y="1167326"/>
                  </a:lnTo>
                  <a:lnTo>
                    <a:pt x="202407" y="945924"/>
                  </a:lnTo>
                  <a:lnTo>
                    <a:pt x="202406" y="945924"/>
                  </a:lnTo>
                  <a:lnTo>
                    <a:pt x="202406" y="571551"/>
                  </a:lnTo>
                  <a:cubicBezTo>
                    <a:pt x="202406" y="556427"/>
                    <a:pt x="190146" y="544167"/>
                    <a:pt x="175022" y="544167"/>
                  </a:cubicBezTo>
                  <a:cubicBezTo>
                    <a:pt x="159898" y="544167"/>
                    <a:pt x="147638" y="556427"/>
                    <a:pt x="147638" y="571551"/>
                  </a:cubicBezTo>
                  <a:lnTo>
                    <a:pt x="147638" y="659703"/>
                  </a:lnTo>
                  <a:lnTo>
                    <a:pt x="147638" y="945924"/>
                  </a:lnTo>
                  <a:lnTo>
                    <a:pt x="147638" y="1017361"/>
                  </a:lnTo>
                  <a:cubicBezTo>
                    <a:pt x="147638" y="1058130"/>
                    <a:pt x="114588" y="1091180"/>
                    <a:pt x="73819" y="1091180"/>
                  </a:cubicBezTo>
                  <a:cubicBezTo>
                    <a:pt x="33050" y="1091180"/>
                    <a:pt x="0" y="1058130"/>
                    <a:pt x="0" y="1017361"/>
                  </a:cubicBezTo>
                  <a:lnTo>
                    <a:pt x="0" y="802652"/>
                  </a:lnTo>
                  <a:lnTo>
                    <a:pt x="0" y="659703"/>
                  </a:lnTo>
                  <a:lnTo>
                    <a:pt x="0" y="501027"/>
                  </a:lnTo>
                  <a:cubicBezTo>
                    <a:pt x="0" y="421900"/>
                    <a:pt x="64145" y="357755"/>
                    <a:pt x="143272" y="357755"/>
                  </a:cubicBezTo>
                  <a:close/>
                  <a:moveTo>
                    <a:pt x="383667" y="0"/>
                  </a:moveTo>
                  <a:cubicBezTo>
                    <a:pt x="470623" y="0"/>
                    <a:pt x="541114" y="70491"/>
                    <a:pt x="541114" y="157447"/>
                  </a:cubicBezTo>
                  <a:cubicBezTo>
                    <a:pt x="541114" y="244403"/>
                    <a:pt x="470623" y="314894"/>
                    <a:pt x="383667" y="314894"/>
                  </a:cubicBezTo>
                  <a:cubicBezTo>
                    <a:pt x="296711" y="314894"/>
                    <a:pt x="226220" y="244403"/>
                    <a:pt x="226220" y="157447"/>
                  </a:cubicBezTo>
                  <a:cubicBezTo>
                    <a:pt x="226220" y="70491"/>
                    <a:pt x="296711" y="0"/>
                    <a:pt x="383667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  <p:sp>
        <p:nvSpPr>
          <p:cNvPr id="44" name="Заголовок 43">
            <a:extLst>
              <a:ext uri="{FF2B5EF4-FFF2-40B4-BE49-F238E27FC236}">
                <a16:creationId xmlns:a16="http://schemas.microsoft.com/office/drawing/2014/main" xmlns="" id="{2705BF42-31D1-AD38-FDC6-81E79017DD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9742" y="219549"/>
            <a:ext cx="8722567" cy="567577"/>
          </a:xfrm>
        </p:spPr>
        <p:txBody>
          <a:bodyPr>
            <a:noAutofit/>
          </a:bodyPr>
          <a:lstStyle/>
          <a:p>
            <a:pPr algn="ctr"/>
            <a:r>
              <a:rPr lang="ru-RU" sz="3200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Белорусский </a:t>
            </a:r>
            <a:r>
              <a:rPr lang="ru-RU" sz="32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государственный</a:t>
            </a:r>
            <a:r>
              <a:rPr lang="ru-RU" sz="3200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  <a:r>
              <a:rPr lang="ru-RU" sz="32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университет</a:t>
            </a:r>
            <a:r>
              <a:rPr lang="ru-RU" sz="3200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  <a:br>
              <a:rPr lang="ru-RU" sz="3200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2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информатики</a:t>
            </a:r>
            <a:r>
              <a:rPr lang="ru-RU" sz="3200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и </a:t>
            </a:r>
            <a:r>
              <a:rPr lang="ru-RU" sz="32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радиоэлектроники</a:t>
            </a:r>
            <a:endParaRPr lang="x-none" sz="3200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446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:a16="http://schemas.microsoft.com/office/drawing/2014/main" xmlns="" id="{0EA287E8-C621-A028-44C3-7CE23F754A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9161" y="288416"/>
            <a:ext cx="10515600" cy="68225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b="1" dirty="0">
                <a:solidFill>
                  <a:srgbClr val="0070C0"/>
                </a:solidFill>
              </a:rPr>
              <a:t>Специальность «Электронный бизнес»</a:t>
            </a:r>
            <a:br>
              <a:rPr lang="ru-RU" sz="2400" b="1" dirty="0">
                <a:solidFill>
                  <a:srgbClr val="0070C0"/>
                </a:solidFill>
              </a:rPr>
            </a:br>
            <a:r>
              <a:rPr lang="ru-RU" sz="2400" b="1" dirty="0">
                <a:solidFill>
                  <a:srgbClr val="0070C0"/>
                </a:solidFill>
              </a:rPr>
              <a:t>Организация учебного процесса</a:t>
            </a:r>
            <a:endParaRPr lang="x-none" sz="2400" dirty="0"/>
          </a:p>
        </p:txBody>
      </p:sp>
      <p:sp>
        <p:nvSpPr>
          <p:cNvPr id="8" name="Объект 7">
            <a:extLst>
              <a:ext uri="{FF2B5EF4-FFF2-40B4-BE49-F238E27FC236}">
                <a16:creationId xmlns:a16="http://schemas.microsoft.com/office/drawing/2014/main" xmlns="" id="{5FB77425-AF28-8B03-AD4C-91998DAC5B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31219" y="1295449"/>
            <a:ext cx="5181600" cy="2325961"/>
          </a:xfrm>
        </p:spPr>
        <p:txBody>
          <a:bodyPr>
            <a:normAutofit fontScale="25000" lnSpcReduction="20000"/>
          </a:bodyPr>
          <a:lstStyle/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en-US" altLang="ru-RU" sz="6400" b="1" dirty="0"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ru-RU" altLang="ru-RU" sz="6400" b="1" dirty="0">
                <a:latin typeface="Arial" panose="020B0604020202020204" pitchFamily="34" charset="0"/>
                <a:cs typeface="Arial" panose="020B0604020202020204" pitchFamily="34" charset="0"/>
              </a:rPr>
              <a:t>этап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ru-RU" altLang="ru-RU" sz="6400" b="1" dirty="0">
                <a:latin typeface="Arial" panose="020B0604020202020204" pitchFamily="34" charset="0"/>
                <a:cs typeface="Arial" panose="020B0604020202020204" pitchFamily="34" charset="0"/>
              </a:rPr>
              <a:t>Экономика цифрового общества (</a:t>
            </a:r>
            <a:r>
              <a:rPr lang="ru-RU" altLang="ru-RU" sz="6400" b="1" dirty="0" err="1">
                <a:latin typeface="Arial" panose="020B0604020202020204" pitchFamily="34" charset="0"/>
                <a:cs typeface="Arial" panose="020B0604020202020204" pitchFamily="34" charset="0"/>
              </a:rPr>
              <a:t>реф</a:t>
            </a:r>
            <a:r>
              <a:rPr lang="ru-RU" altLang="ru-RU" sz="64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ru-RU" altLang="ru-RU" sz="6400" b="1" dirty="0">
                <a:latin typeface="Arial" panose="020B0604020202020204" pitchFamily="34" charset="0"/>
                <a:cs typeface="Arial" panose="020B0604020202020204" pitchFamily="34" charset="0"/>
              </a:rPr>
              <a:t>Управление проектами (з)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ru-RU" altLang="ru-RU" sz="6400" b="1" dirty="0">
                <a:latin typeface="Arial" panose="020B0604020202020204" pitchFamily="34" charset="0"/>
                <a:cs typeface="Arial" panose="020B0604020202020204" pitchFamily="34" charset="0"/>
              </a:rPr>
              <a:t>Электронный </a:t>
            </a:r>
            <a:r>
              <a:rPr lang="ru-RU" altLang="ru-RU" sz="6400" b="1" dirty="0">
                <a:latin typeface="Arial" panose="020B0604020202020204" pitchFamily="34" charset="0"/>
                <a:cs typeface="Arial" panose="020B0604020202020204" pitchFamily="34" charset="0"/>
              </a:rPr>
              <a:t>бизнес (э)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ru-RU" altLang="ru-RU" sz="6400" b="1" dirty="0">
                <a:latin typeface="Arial" panose="020B0604020202020204" pitchFamily="34" charset="0"/>
                <a:cs typeface="Arial" panose="020B0604020202020204" pitchFamily="34" charset="0"/>
              </a:rPr>
              <a:t>Верстка </a:t>
            </a:r>
            <a:r>
              <a:rPr lang="ru-RU" altLang="ru-RU" sz="6400" b="1" dirty="0">
                <a:latin typeface="Arial" panose="020B0604020202020204" pitchFamily="34" charset="0"/>
                <a:cs typeface="Arial" panose="020B0604020202020204" pitchFamily="34" charset="0"/>
              </a:rPr>
              <a:t>Веб-страниц </a:t>
            </a:r>
            <a:r>
              <a:rPr lang="ru-RU" altLang="ru-RU" sz="6400" b="1" dirty="0">
                <a:latin typeface="Arial" panose="020B0604020202020204" pitchFamily="34" charset="0"/>
                <a:cs typeface="Arial" panose="020B0604020202020204" pitchFamily="34" charset="0"/>
              </a:rPr>
              <a:t>(э)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ru-RU" altLang="ru-RU" sz="6400" b="1" dirty="0">
                <a:latin typeface="Arial" panose="020B0604020202020204" pitchFamily="34" charset="0"/>
                <a:cs typeface="Arial" panose="020B0604020202020204" pitchFamily="34" charset="0"/>
              </a:rPr>
              <a:t>Основы юзабилити интернет-проектов (з)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ru-RU" altLang="ru-RU" sz="6400" b="1" dirty="0">
                <a:latin typeface="Arial" panose="020B0604020202020204" pitchFamily="34" charset="0"/>
                <a:cs typeface="Arial" panose="020B0604020202020204" pitchFamily="34" charset="0"/>
              </a:rPr>
              <a:t>Идеология белорусского государства (</a:t>
            </a:r>
            <a:r>
              <a:rPr lang="ru-RU" altLang="ru-RU" sz="6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реф</a:t>
            </a:r>
            <a:r>
              <a:rPr lang="ru-RU" altLang="ru-RU" sz="6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.)</a:t>
            </a:r>
            <a:endParaRPr lang="ru-RU" altLang="ru-RU" sz="6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ts val="0"/>
              </a:spcBef>
            </a:pPr>
            <a:endParaRPr lang="ru-RU" alt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Объект 8">
            <a:extLst>
              <a:ext uri="{FF2B5EF4-FFF2-40B4-BE49-F238E27FC236}">
                <a16:creationId xmlns:a16="http://schemas.microsoft.com/office/drawing/2014/main" xmlns="" id="{0C52B695-8B98-9F9D-B586-1DCBF24D59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642538" y="1449660"/>
            <a:ext cx="5181600" cy="1975973"/>
          </a:xfrm>
        </p:spPr>
        <p:txBody>
          <a:bodyPr>
            <a:normAutofit fontScale="25000" lnSpcReduction="20000"/>
          </a:bodyPr>
          <a:lstStyle/>
          <a:p>
            <a:pPr marL="0" indent="0" algn="ctr">
              <a:buNone/>
            </a:pPr>
            <a:r>
              <a:rPr lang="en-US" sz="6400" b="1" dirty="0">
                <a:latin typeface="Arial" panose="020B0604020202020204" pitchFamily="34" charset="0"/>
                <a:cs typeface="Arial" panose="020B0604020202020204" pitchFamily="34" charset="0"/>
              </a:rPr>
              <a:t>III </a:t>
            </a:r>
            <a:r>
              <a:rPr lang="ru-RU" sz="6400" b="1" dirty="0">
                <a:latin typeface="Arial" panose="020B0604020202020204" pitchFamily="34" charset="0"/>
                <a:cs typeface="Arial" panose="020B0604020202020204" pitchFamily="34" charset="0"/>
              </a:rPr>
              <a:t> этап</a:t>
            </a:r>
          </a:p>
          <a:p>
            <a:r>
              <a:rPr lang="ru-RU" sz="6400" b="1" dirty="0">
                <a:latin typeface="Arial" panose="020B0604020202020204" pitchFamily="34" charset="0"/>
                <a:cs typeface="Arial" panose="020B0604020202020204" pitchFamily="34" charset="0"/>
              </a:rPr>
              <a:t>Бизнес-анализ и управление требованиями </a:t>
            </a:r>
            <a:r>
              <a:rPr lang="ru-RU" altLang="ru-RU" sz="6600" b="1" dirty="0">
                <a:latin typeface="Arial" panose="020B0604020202020204" pitchFamily="34" charset="0"/>
                <a:cs typeface="Arial" panose="020B0604020202020204" pitchFamily="34" charset="0"/>
              </a:rPr>
              <a:t>(э)</a:t>
            </a:r>
            <a:endParaRPr lang="ru-RU" sz="6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6400" b="1" dirty="0">
                <a:latin typeface="Arial" panose="020B0604020202020204" pitchFamily="34" charset="0"/>
                <a:cs typeface="Arial" panose="020B0604020202020204" pitchFamily="34" charset="0"/>
              </a:rPr>
              <a:t>Системы управления базами данных (з)</a:t>
            </a:r>
          </a:p>
          <a:p>
            <a:r>
              <a:rPr lang="ru-RU" sz="6400" b="1" dirty="0">
                <a:latin typeface="Arial" panose="020B0604020202020204" pitchFamily="34" charset="0"/>
                <a:cs typeface="Arial" panose="020B0604020202020204" pitchFamily="34" charset="0"/>
              </a:rPr>
              <a:t>Разработка веб-приложений для электронного бизнеса, 1 часть </a:t>
            </a:r>
          </a:p>
          <a:p>
            <a:r>
              <a:rPr lang="ru-RU" sz="6400" b="1" dirty="0">
                <a:latin typeface="Arial" panose="020B0604020202020204" pitchFamily="34" charset="0"/>
                <a:cs typeface="Arial" panose="020B0604020202020204" pitchFamily="34" charset="0"/>
              </a:rPr>
              <a:t>Охрана труда в профессиональной деятельности (</a:t>
            </a:r>
            <a:r>
              <a:rPr lang="ru-RU" sz="6400" b="1" dirty="0" err="1">
                <a:latin typeface="Arial" panose="020B0604020202020204" pitchFamily="34" charset="0"/>
                <a:cs typeface="Arial" panose="020B0604020202020204" pitchFamily="34" charset="0"/>
              </a:rPr>
              <a:t>контр.р</a:t>
            </a:r>
            <a:r>
              <a:rPr lang="ru-RU" sz="64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r>
              <a:rPr lang="ru-RU" sz="6400" b="1" dirty="0">
                <a:latin typeface="Arial" panose="020B0604020202020204" pitchFamily="34" charset="0"/>
                <a:cs typeface="Arial" panose="020B0604020202020204" pitchFamily="34" charset="0"/>
              </a:rPr>
              <a:t>Правовое регулирование информационных отношений (з)</a:t>
            </a:r>
          </a:p>
          <a:p>
            <a:endParaRPr lang="x-none" dirty="0"/>
          </a:p>
        </p:txBody>
      </p:sp>
      <p:sp>
        <p:nvSpPr>
          <p:cNvPr id="10" name="Объект 7">
            <a:extLst>
              <a:ext uri="{FF2B5EF4-FFF2-40B4-BE49-F238E27FC236}">
                <a16:creationId xmlns:a16="http://schemas.microsoft.com/office/drawing/2014/main" xmlns="" id="{C5E17C0F-C89B-B188-8809-211708B86C48}"/>
              </a:ext>
            </a:extLst>
          </p:cNvPr>
          <p:cNvSpPr txBox="1">
            <a:spLocks/>
          </p:cNvSpPr>
          <p:nvPr/>
        </p:nvSpPr>
        <p:spPr>
          <a:xfrm>
            <a:off x="632768" y="3820198"/>
            <a:ext cx="6000215" cy="2774373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en-US" alt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II </a:t>
            </a:r>
            <a:r>
              <a:rPr lang="ru-RU" alt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этап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ru-RU" altLang="ru-RU" sz="2100" b="1" dirty="0">
                <a:latin typeface="Arial" panose="020B0604020202020204" pitchFamily="34" charset="0"/>
                <a:cs typeface="Arial" panose="020B0604020202020204" pitchFamily="34" charset="0"/>
              </a:rPr>
              <a:t>Моделирование бизнес-процессов (з)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ru-RU" altLang="ru-RU" sz="2100" b="1" dirty="0">
                <a:latin typeface="Arial" panose="020B0604020202020204" pitchFamily="34" charset="0"/>
                <a:cs typeface="Arial" panose="020B0604020202020204" pitchFamily="34" charset="0"/>
              </a:rPr>
              <a:t>Языки разработки высокого </a:t>
            </a:r>
            <a:r>
              <a:rPr lang="ru-RU" altLang="ru-RU" sz="2100" b="1" dirty="0">
                <a:latin typeface="Arial" panose="020B0604020202020204" pitchFamily="34" charset="0"/>
                <a:cs typeface="Arial" panose="020B0604020202020204" pitchFamily="34" charset="0"/>
              </a:rPr>
              <a:t>уровня </a:t>
            </a:r>
            <a:r>
              <a:rPr lang="ru-RU" altLang="ru-RU" sz="2100" b="1" dirty="0">
                <a:latin typeface="Arial" panose="020B0604020202020204" pitchFamily="34" charset="0"/>
                <a:cs typeface="Arial" panose="020B0604020202020204" pitchFamily="34" charset="0"/>
              </a:rPr>
              <a:t>(э)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ru-RU" altLang="ru-RU" sz="2100" b="1" dirty="0">
                <a:latin typeface="Arial" panose="020B0604020202020204" pitchFamily="34" charset="0"/>
                <a:cs typeface="Arial" panose="020B0604020202020204" pitchFamily="34" charset="0"/>
              </a:rPr>
              <a:t>Экономика электронного бизнеса  (курсовая работа)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ru-RU" altLang="ru-RU" sz="2100" b="1" dirty="0">
                <a:latin typeface="Arial" panose="020B0604020202020204" pitchFamily="34" charset="0"/>
                <a:cs typeface="Arial" panose="020B0604020202020204" pitchFamily="34" charset="0"/>
              </a:rPr>
              <a:t>Компьютерные сети (з)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ru-RU" altLang="ru-RU" sz="2100" b="1" dirty="0">
                <a:latin typeface="Arial" panose="020B0604020202020204" pitchFamily="34" charset="0"/>
                <a:cs typeface="Arial" panose="020B0604020202020204" pitchFamily="34" charset="0"/>
              </a:rPr>
              <a:t>Правовое регулирования профессиональной деятельности </a:t>
            </a:r>
          </a:p>
        </p:txBody>
      </p:sp>
      <p:sp>
        <p:nvSpPr>
          <p:cNvPr id="11" name="Объект 8">
            <a:extLst>
              <a:ext uri="{FF2B5EF4-FFF2-40B4-BE49-F238E27FC236}">
                <a16:creationId xmlns:a16="http://schemas.microsoft.com/office/drawing/2014/main" xmlns="" id="{05058D5E-F7FF-B8D2-EC03-37A21E8498C0}"/>
              </a:ext>
            </a:extLst>
          </p:cNvPr>
          <p:cNvSpPr txBox="1">
            <a:spLocks/>
          </p:cNvSpPr>
          <p:nvPr/>
        </p:nvSpPr>
        <p:spPr>
          <a:xfrm>
            <a:off x="6716112" y="3816831"/>
            <a:ext cx="5181600" cy="2322787"/>
          </a:xfrm>
          <a:prstGeom prst="rect">
            <a:avLst/>
          </a:prstGeom>
        </p:spPr>
        <p:txBody>
          <a:bodyPr vert="horz" lIns="91440" tIns="45720" rIns="91440" bIns="45720" rtlCol="0">
            <a:normAutofit fontScale="3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ctr" fontAlgn="t">
              <a:lnSpc>
                <a:spcPct val="150000"/>
              </a:lnSpc>
              <a:spcBef>
                <a:spcPts val="0"/>
              </a:spcBef>
            </a:pPr>
            <a:endParaRPr lang="x-none" sz="1800" dirty="0">
              <a:highlight>
                <a:srgbClr val="EAEFF7"/>
              </a:highlight>
              <a:latin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US" sz="4900" b="1" dirty="0">
                <a:latin typeface="Arial" panose="020B0604020202020204" pitchFamily="34" charset="0"/>
                <a:cs typeface="Arial" panose="020B0604020202020204" pitchFamily="34" charset="0"/>
              </a:rPr>
              <a:t>IV </a:t>
            </a:r>
            <a:r>
              <a:rPr lang="ru-RU" sz="4900" b="1" dirty="0">
                <a:latin typeface="Arial" panose="020B0604020202020204" pitchFamily="34" charset="0"/>
                <a:cs typeface="Arial" panose="020B0604020202020204" pitchFamily="34" charset="0"/>
              </a:rPr>
              <a:t>этап</a:t>
            </a:r>
          </a:p>
          <a:p>
            <a:r>
              <a:rPr lang="ru-RU" sz="4900" b="1" dirty="0">
                <a:latin typeface="Arial" panose="020B0604020202020204" pitchFamily="34" charset="0"/>
                <a:cs typeface="Arial" panose="020B0604020202020204" pitchFamily="34" charset="0"/>
              </a:rPr>
              <a:t>Разработка веб-приложений для электронного </a:t>
            </a:r>
            <a:r>
              <a:rPr lang="ru-RU" sz="4900" b="1" dirty="0">
                <a:latin typeface="Arial" panose="020B0604020202020204" pitchFamily="34" charset="0"/>
                <a:cs typeface="Arial" panose="020B0604020202020204" pitchFamily="34" charset="0"/>
              </a:rPr>
              <a:t>бизнеса </a:t>
            </a:r>
            <a:r>
              <a:rPr lang="ru-RU" altLang="ru-RU" sz="4900" b="1" dirty="0">
                <a:latin typeface="Arial" panose="020B0604020202020204" pitchFamily="34" charset="0"/>
                <a:cs typeface="Arial" panose="020B0604020202020204" pitchFamily="34" charset="0"/>
              </a:rPr>
              <a:t>(э)</a:t>
            </a:r>
            <a:endParaRPr lang="ru-RU" sz="49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4900" b="1" dirty="0">
                <a:latin typeface="Arial" panose="020B0604020202020204" pitchFamily="34" charset="0"/>
                <a:cs typeface="Arial" panose="020B0604020202020204" pitchFamily="34" charset="0"/>
              </a:rPr>
              <a:t>Маркетинг электронного </a:t>
            </a:r>
            <a:r>
              <a:rPr lang="ru-RU" sz="4900" b="1" dirty="0">
                <a:latin typeface="Arial" panose="020B0604020202020204" pitchFamily="34" charset="0"/>
                <a:cs typeface="Arial" panose="020B0604020202020204" pitchFamily="34" charset="0"/>
              </a:rPr>
              <a:t>бизнеса </a:t>
            </a:r>
            <a:r>
              <a:rPr lang="ru-RU" altLang="ru-RU" sz="4900" b="1" dirty="0">
                <a:latin typeface="Arial" panose="020B0604020202020204" pitchFamily="34" charset="0"/>
                <a:cs typeface="Arial" panose="020B0604020202020204" pitchFamily="34" charset="0"/>
              </a:rPr>
              <a:t>(э)</a:t>
            </a:r>
            <a:endParaRPr lang="ru-RU" sz="49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4900" b="1" dirty="0">
                <a:latin typeface="Arial" panose="020B0604020202020204" pitchFamily="34" charset="0"/>
                <a:cs typeface="Arial" panose="020B0604020202020204" pitchFamily="34" charset="0"/>
              </a:rPr>
              <a:t>Компьютерный анализ </a:t>
            </a:r>
            <a:r>
              <a:rPr lang="ru-RU" sz="4900" b="1" dirty="0">
                <a:latin typeface="Arial" panose="020B0604020202020204" pitchFamily="34" charset="0"/>
                <a:cs typeface="Arial" panose="020B0604020202020204" pitchFamily="34" charset="0"/>
              </a:rPr>
              <a:t>данных </a:t>
            </a:r>
            <a:r>
              <a:rPr lang="ru-RU" altLang="ru-RU" sz="4900" b="1" dirty="0">
                <a:latin typeface="Arial" panose="020B0604020202020204" pitchFamily="34" charset="0"/>
                <a:cs typeface="Arial" panose="020B0604020202020204" pitchFamily="34" charset="0"/>
              </a:rPr>
              <a:t>(э)</a:t>
            </a:r>
            <a:endParaRPr lang="ru-RU" sz="49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4900" b="1" dirty="0">
                <a:latin typeface="Arial" panose="020B0604020202020204" pitchFamily="34" charset="0"/>
                <a:cs typeface="Arial" panose="020B0604020202020204" pitchFamily="34" charset="0"/>
              </a:rPr>
              <a:t>Системы и инструменты веб-анали</a:t>
            </a:r>
            <a:r>
              <a:rPr lang="ru-RU" sz="4900" b="1" dirty="0">
                <a:latin typeface="Arial" panose="020B0604020202020204" pitchFamily="34" charset="0"/>
                <a:cs typeface="Arial" panose="020B0604020202020204" pitchFamily="34" charset="0"/>
              </a:rPr>
              <a:t>тики (з)</a:t>
            </a:r>
          </a:p>
          <a:p>
            <a:endParaRPr lang="x-none" dirty="0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xmlns="" id="{A93FC631-0311-8672-657C-4128C01E20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072" y="109006"/>
            <a:ext cx="851089" cy="104107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0826" y="26362"/>
            <a:ext cx="623312" cy="687599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24005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072" y="109006"/>
            <a:ext cx="851089" cy="104107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Содержимое 2"/>
          <p:cNvSpPr>
            <a:spLocks noGrp="1"/>
          </p:cNvSpPr>
          <p:nvPr>
            <p:ph idx="1"/>
          </p:nvPr>
        </p:nvSpPr>
        <p:spPr>
          <a:xfrm>
            <a:off x="979161" y="1342352"/>
            <a:ext cx="10885715" cy="4372648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ru-RU" altLang="ru-RU" sz="1800" b="1" dirty="0">
                <a:latin typeface="Arial" panose="020B0604020202020204" pitchFamily="34" charset="0"/>
                <a:cs typeface="Arial" panose="020B0604020202020204" pitchFamily="34" charset="0"/>
              </a:rPr>
              <a:t>Форма обучения - вечерняя/заочная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ru-RU" altLang="ru-RU" sz="1800" b="1" dirty="0">
                <a:latin typeface="Arial" panose="020B0604020202020204" pitchFamily="34" charset="0"/>
                <a:cs typeface="Arial" panose="020B0604020202020204" pitchFamily="34" charset="0"/>
              </a:rPr>
              <a:t>Продолжительность обучения (месяцы) - 16/24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ru-RU" altLang="ru-RU" sz="1800" b="1" dirty="0">
                <a:latin typeface="Arial" panose="020B0604020202020204" pitchFamily="34" charset="0"/>
                <a:cs typeface="Arial" panose="020B0604020202020204" pitchFamily="34" charset="0"/>
              </a:rPr>
              <a:t>Стоимость обучения - 4270 / 4150 </a:t>
            </a:r>
            <a:r>
              <a:rPr lang="ru-RU" altLang="ru-RU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бел.руб</a:t>
            </a:r>
            <a:r>
              <a:rPr lang="ru-RU" altLang="ru-RU" sz="1800" b="1" dirty="0">
                <a:latin typeface="Arial" panose="020B0604020202020204" pitchFamily="34" charset="0"/>
                <a:cs typeface="Arial" panose="020B0604020202020204" pitchFamily="34" charset="0"/>
              </a:rPr>
              <a:t>. (в несколько этапов)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endParaRPr lang="ru-RU" altLang="ru-RU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ts val="0"/>
              </a:spcBef>
            </a:pPr>
            <a:endParaRPr lang="ru-RU" altLang="ru-RU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ts val="0"/>
              </a:spcBef>
            </a:pPr>
            <a:endParaRPr lang="ru-RU" altLang="ru-RU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altLang="ru-RU" sz="1800" dirty="0">
                <a:latin typeface="Arial" panose="020B0604020202020204" pitchFamily="34" charset="0"/>
                <a:cs typeface="Arial" panose="020B0604020202020204" pitchFamily="34" charset="0"/>
              </a:rPr>
              <a:t>Цель обучения по специальности "Защита персональных данных" - подготовить специалистов, способных обеспечить безопасность и конфиденциальность персональных данных в организациях. Вы получите знания и навыки для анализа информационных рисков, контроля за соблюдением законодательства, консультирования сотрудников, обеспечения технической защиты данных и взаимодействия с уполномоченным органом по защите прав субъектов персональных данных.</a:t>
            </a:r>
            <a:endParaRPr lang="ru-RU" altLang="ru-RU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ts val="0"/>
              </a:spcBef>
            </a:pPr>
            <a:endParaRPr lang="ru-RU" altLang="ru-RU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ts val="0"/>
              </a:spcBef>
            </a:pPr>
            <a:endParaRPr lang="ru-RU" altLang="ru-RU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ts val="0"/>
              </a:spcBef>
            </a:pPr>
            <a:endParaRPr lang="ru-RU" altLang="ru-RU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ts val="0"/>
              </a:spcBef>
            </a:pPr>
            <a:endParaRPr lang="ru-RU" altLang="ru-RU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ts val="0"/>
              </a:spcBef>
            </a:pPr>
            <a:endParaRPr lang="ru-RU" altLang="ru-RU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ts val="0"/>
              </a:spcBef>
            </a:pPr>
            <a:endParaRPr lang="ru-RU" altLang="ru-RU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53616" y="109006"/>
            <a:ext cx="106179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dirty="0">
                <a:solidFill>
                  <a:srgbClr val="0070C0"/>
                </a:solidFill>
              </a:rPr>
              <a:t>           9-09-0611-05 </a:t>
            </a:r>
            <a:r>
              <a:rPr lang="ru-RU" sz="2400" b="1" dirty="0" smtClean="0">
                <a:solidFill>
                  <a:srgbClr val="0070C0"/>
                </a:solidFill>
              </a:rPr>
              <a:t>    Защита </a:t>
            </a:r>
            <a:r>
              <a:rPr lang="ru-RU" sz="2400" b="1" dirty="0">
                <a:solidFill>
                  <a:srgbClr val="0070C0"/>
                </a:solidFill>
              </a:rPr>
              <a:t>персональных данных </a:t>
            </a:r>
            <a:endParaRPr lang="ru-RU" sz="2400" b="1" dirty="0" smtClean="0">
              <a:solidFill>
                <a:srgbClr val="0070C0"/>
              </a:solidFill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dirty="0" smtClean="0">
                <a:solidFill>
                  <a:srgbClr val="0070C0"/>
                </a:solidFill>
              </a:rPr>
              <a:t>с </a:t>
            </a:r>
            <a:r>
              <a:rPr lang="ru-RU" sz="2400" b="1" dirty="0">
                <a:solidFill>
                  <a:srgbClr val="0070C0"/>
                </a:solidFill>
              </a:rPr>
              <a:t>присвоением квалификации Специалист по безопасности данных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83D47CCE-8E5A-A3E6-346C-64D33A890C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8179" y="1119535"/>
            <a:ext cx="2298968" cy="2298968"/>
          </a:xfrm>
          <a:prstGeom prst="rect">
            <a:avLst/>
          </a:prstGeom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0826" y="26362"/>
            <a:ext cx="623312" cy="687599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03433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:a16="http://schemas.microsoft.com/office/drawing/2014/main" xmlns="" id="{0EA287E8-C621-A028-44C3-7CE23F754A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33612"/>
            <a:ext cx="10515600" cy="68225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b="1" dirty="0">
                <a:solidFill>
                  <a:srgbClr val="0070C0"/>
                </a:solidFill>
              </a:rPr>
              <a:t>Защита персональных данных</a:t>
            </a:r>
            <a:br>
              <a:rPr lang="ru-RU" sz="2400" b="1" dirty="0">
                <a:solidFill>
                  <a:srgbClr val="0070C0"/>
                </a:solidFill>
              </a:rPr>
            </a:br>
            <a:r>
              <a:rPr lang="ru-RU" sz="2400" b="1" dirty="0">
                <a:solidFill>
                  <a:srgbClr val="0070C0"/>
                </a:solidFill>
              </a:rPr>
              <a:t>Организация учебного процесса</a:t>
            </a:r>
            <a:endParaRPr lang="x-none" sz="2400" dirty="0"/>
          </a:p>
        </p:txBody>
      </p:sp>
      <p:sp>
        <p:nvSpPr>
          <p:cNvPr id="8" name="Объект 7">
            <a:extLst>
              <a:ext uri="{FF2B5EF4-FFF2-40B4-BE49-F238E27FC236}">
                <a16:creationId xmlns:a16="http://schemas.microsoft.com/office/drawing/2014/main" xmlns="" id="{5FB77425-AF28-8B03-AD4C-91998DAC5B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93564" y="1150083"/>
            <a:ext cx="5181600" cy="2325961"/>
          </a:xfrm>
        </p:spPr>
        <p:txBody>
          <a:bodyPr>
            <a:normAutofit fontScale="47500" lnSpcReduction="20000"/>
          </a:bodyPr>
          <a:lstStyle/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en-US" altLang="ru-RU" sz="2500" b="1" dirty="0"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ru-RU" altLang="ru-RU" sz="2500" b="1" dirty="0">
                <a:latin typeface="Arial" panose="020B0604020202020204" pitchFamily="34" charset="0"/>
                <a:cs typeface="Arial" panose="020B0604020202020204" pitchFamily="34" charset="0"/>
              </a:rPr>
              <a:t>этап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ru-RU" altLang="ru-RU" sz="2600" b="1" dirty="0">
                <a:latin typeface="Arial" panose="020B0604020202020204" pitchFamily="34" charset="0"/>
                <a:cs typeface="Arial" panose="020B0604020202020204" pitchFamily="34" charset="0"/>
              </a:rPr>
              <a:t>Идеология белорусского государства (</a:t>
            </a:r>
            <a:r>
              <a:rPr lang="ru-RU" altLang="ru-RU" sz="2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реф</a:t>
            </a:r>
            <a:r>
              <a:rPr lang="ru-RU" altLang="ru-RU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.)</a:t>
            </a:r>
            <a:endParaRPr lang="ru-RU" altLang="ru-RU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ru-RU" altLang="ru-RU" sz="2600" b="1" dirty="0">
                <a:latin typeface="Arial" panose="020B0604020202020204" pitchFamily="34" charset="0"/>
                <a:cs typeface="Arial" panose="020B0604020202020204" pitchFamily="34" charset="0"/>
              </a:rPr>
              <a:t>Информационное право (з)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ru-RU" altLang="ru-RU" sz="2600" b="1" dirty="0">
                <a:latin typeface="Arial" panose="020B0604020202020204" pitchFamily="34" charset="0"/>
                <a:cs typeface="Arial" panose="020B0604020202020204" pitchFamily="34" charset="0"/>
              </a:rPr>
              <a:t>Глобальная цифровизация общества (з)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ru-RU" altLang="ru-RU" sz="2600" b="1" dirty="0">
                <a:latin typeface="Arial" panose="020B0604020202020204" pitchFamily="34" charset="0"/>
                <a:cs typeface="Arial" panose="020B0604020202020204" pitchFamily="34" charset="0"/>
              </a:rPr>
              <a:t>Алгоритмы и структуры данных (э)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ru-RU" altLang="ru-RU" sz="2600" b="1" dirty="0">
                <a:latin typeface="Arial" panose="020B0604020202020204" pitchFamily="34" charset="0"/>
                <a:cs typeface="Arial" panose="020B0604020202020204" pitchFamily="34" charset="0"/>
              </a:rPr>
              <a:t>Компьютерные системы и сети (з)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ru-RU" altLang="ru-RU" sz="2600" b="1" dirty="0">
                <a:latin typeface="Arial" panose="020B0604020202020204" pitchFamily="34" charset="0"/>
                <a:cs typeface="Arial" panose="020B0604020202020204" pitchFamily="34" charset="0"/>
              </a:rPr>
              <a:t>Основы информационной безопасности и защиты информации (з)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ru-RU" altLang="ru-RU" sz="2600" b="1" dirty="0">
                <a:latin typeface="Arial" panose="020B0604020202020204" pitchFamily="34" charset="0"/>
                <a:cs typeface="Arial" panose="020B0604020202020204" pitchFamily="34" charset="0"/>
              </a:rPr>
              <a:t>Технические средства информационных систем (э)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endParaRPr lang="ru-RU" alt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Объект 8">
            <a:extLst>
              <a:ext uri="{FF2B5EF4-FFF2-40B4-BE49-F238E27FC236}">
                <a16:creationId xmlns:a16="http://schemas.microsoft.com/office/drawing/2014/main" xmlns="" id="{0C52B695-8B98-9F9D-B586-1DCBF24D59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19800" y="1119535"/>
            <a:ext cx="5373414" cy="2571382"/>
          </a:xfrm>
        </p:spPr>
        <p:txBody>
          <a:bodyPr>
            <a:normAutofit fontScale="47500" lnSpcReduction="20000"/>
          </a:bodyPr>
          <a:lstStyle/>
          <a:p>
            <a:pPr marL="0" indent="0" algn="ctr">
              <a:buNone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III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 этап</a:t>
            </a:r>
          </a:p>
          <a:p>
            <a:pPr algn="just"/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Администрирование компьютерных систем и сетей (э)</a:t>
            </a:r>
          </a:p>
          <a:p>
            <a:pPr algn="just"/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Автоматизированные системы документооборота (з)</a:t>
            </a:r>
          </a:p>
          <a:p>
            <a:pPr algn="just"/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Менеджмент информационной безопасности (з)</a:t>
            </a:r>
          </a:p>
          <a:p>
            <a:pPr algn="just"/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Особенности обработки персональных данных в отдельных сферах деятельности (э)</a:t>
            </a:r>
          </a:p>
          <a:p>
            <a:pPr algn="just"/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Управление проектами в области защиты информации (з)</a:t>
            </a:r>
          </a:p>
          <a:p>
            <a:endParaRPr lang="x-none" dirty="0"/>
          </a:p>
        </p:txBody>
      </p:sp>
      <p:sp>
        <p:nvSpPr>
          <p:cNvPr id="10" name="Объект 7">
            <a:extLst>
              <a:ext uri="{FF2B5EF4-FFF2-40B4-BE49-F238E27FC236}">
                <a16:creationId xmlns:a16="http://schemas.microsoft.com/office/drawing/2014/main" xmlns="" id="{C5E17C0F-C89B-B188-8809-211708B86C48}"/>
              </a:ext>
            </a:extLst>
          </p:cNvPr>
          <p:cNvSpPr txBox="1">
            <a:spLocks/>
          </p:cNvSpPr>
          <p:nvPr/>
        </p:nvSpPr>
        <p:spPr>
          <a:xfrm>
            <a:off x="674334" y="3510455"/>
            <a:ext cx="5181600" cy="2952395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en-US" alt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II </a:t>
            </a:r>
            <a:r>
              <a:rPr lang="ru-RU" alt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этап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ru-RU" altLang="ru-RU" sz="1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Модуль «Правовое регулирование профессиональной деятельности» (з)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ru-RU" altLang="ru-RU" sz="1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Охрана труда в профессиональной деятельности (</a:t>
            </a:r>
            <a:r>
              <a:rPr lang="ru-RU" altLang="ru-RU" sz="19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контр.р</a:t>
            </a:r>
            <a:r>
              <a:rPr lang="ru-RU" altLang="ru-RU" sz="1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ru-RU" altLang="ru-RU" sz="1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Системы управления базами данных (э)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ru-RU" altLang="ru-RU" sz="1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Интернет-технологии (э)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ru-RU" altLang="ru-RU" sz="1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Порядок обработки персональных данных (э)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ru-RU" altLang="ru-RU" sz="1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Меры по обеспечению защиты персональных данных (з)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ru-RU" altLang="ru-RU" sz="1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Особенности обработки персональных данных в отдельных сферах деятельности (з)</a:t>
            </a:r>
            <a:endParaRPr lang="ru-RU" altLang="ru-RU" sz="19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xmlns="" id="{A93FC631-0311-8672-657C-4128C01E20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072" y="109006"/>
            <a:ext cx="851089" cy="104107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0826" y="26362"/>
            <a:ext cx="623312" cy="687599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63719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072" y="109006"/>
            <a:ext cx="851089" cy="104107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33698" y="368163"/>
            <a:ext cx="106179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Специальность Тестирование программного обеспечения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838200" y="935422"/>
            <a:ext cx="10515600" cy="5812220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 dirty="0"/>
              <a:t>Квалификация – Специалист-</a:t>
            </a:r>
            <a:r>
              <a:rPr lang="ru-RU" dirty="0" err="1"/>
              <a:t>тестировщик</a:t>
            </a:r>
            <a:endParaRPr lang="ru-RU" dirty="0"/>
          </a:p>
          <a:p>
            <a:pPr marL="0" indent="0">
              <a:buNone/>
            </a:pPr>
            <a:r>
              <a:rPr lang="ru-RU" dirty="0"/>
              <a:t>В рамках обучения Вы получите комплекс знаний и практических навыков в</a:t>
            </a:r>
          </a:p>
          <a:p>
            <a:pPr marL="0" indent="0">
              <a:buNone/>
            </a:pPr>
            <a:r>
              <a:rPr lang="ru-RU" dirty="0"/>
              <a:t>следующих областях: </a:t>
            </a:r>
          </a:p>
          <a:p>
            <a:pPr marL="0" indent="0">
              <a:buNone/>
            </a:pPr>
            <a:endParaRPr lang="ru-RU" dirty="0"/>
          </a:p>
          <a:p>
            <a:pPr>
              <a:buFont typeface="Wingdings" panose="05000000000000000000" pitchFamily="2" charset="2"/>
              <a:buChar char="Ø"/>
            </a:pPr>
            <a:r>
              <a:rPr lang="ru-RU" dirty="0"/>
              <a:t>жизненный цикл процесса разработки ПО;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dirty="0"/>
              <a:t>основы алгоритмизации и программирования на языках высокого уровня;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dirty="0"/>
              <a:t>архитектура операционных систем;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dirty="0"/>
              <a:t>объектно-ориентированное проектирование и программирование;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dirty="0"/>
              <a:t>основы сетевого взаимодействия;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dirty="0"/>
              <a:t>базы данных, SQL, JS, XML, Web-сервисы;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dirty="0"/>
              <a:t>тестирование программного обеспечения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dirty="0"/>
              <a:t>тестирование производительности;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dirty="0"/>
              <a:t>основы автоматизированного тестирования;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dirty="0"/>
              <a:t>особенности тестирования мобильных устройств;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dirty="0"/>
              <a:t>особенности тестирования веб-ориентированных приложений).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A9060686-71BA-F019-0BE8-AAECFA7869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26861" y="4120055"/>
            <a:ext cx="2235906" cy="2235906"/>
          </a:xfrm>
          <a:prstGeom prst="rect">
            <a:avLst/>
          </a:prstGeom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0826" y="26362"/>
            <a:ext cx="623312" cy="687599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73258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885396" y="2028"/>
            <a:ext cx="2533883" cy="8896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7700"/>
              </a:lnSpc>
            </a:pPr>
            <a:r>
              <a:rPr lang="ru-RU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 Light" panose="020B0502040204020203" pitchFamily="34" charset="-122"/>
                <a:ea typeface="微软雅黑 Light" panose="020B0502040204020203" pitchFamily="34" charset="-122"/>
              </a:rPr>
              <a:t>НАШИ ГАРАНТИИ</a:t>
            </a:r>
            <a:endParaRPr lang="en-US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cxnSp>
        <p:nvCxnSpPr>
          <p:cNvPr id="14" name="Straight Connector 25"/>
          <p:cNvCxnSpPr>
            <a:cxnSpLocks noChangeShapeType="1"/>
          </p:cNvCxnSpPr>
          <p:nvPr/>
        </p:nvCxnSpPr>
        <p:spPr bwMode="auto">
          <a:xfrm flipH="1">
            <a:off x="2507958" y="2087726"/>
            <a:ext cx="451765" cy="1061931"/>
          </a:xfrm>
          <a:prstGeom prst="line">
            <a:avLst/>
          </a:prstGeom>
          <a:noFill/>
          <a:ln w="12700" cap="rnd">
            <a:solidFill>
              <a:srgbClr val="ADBACA"/>
            </a:solidFill>
            <a:round/>
            <a:headEnd type="oval" w="med" len="med"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" name="Straight Connector 30"/>
          <p:cNvCxnSpPr>
            <a:cxnSpLocks noChangeShapeType="1"/>
          </p:cNvCxnSpPr>
          <p:nvPr/>
        </p:nvCxnSpPr>
        <p:spPr bwMode="auto">
          <a:xfrm>
            <a:off x="2959723" y="2081362"/>
            <a:ext cx="5510948" cy="1031"/>
          </a:xfrm>
          <a:prstGeom prst="line">
            <a:avLst/>
          </a:prstGeom>
          <a:noFill/>
          <a:ln w="12700" cap="rnd">
            <a:solidFill>
              <a:srgbClr val="ADBACA"/>
            </a:solidFill>
            <a:round/>
            <a:headEnd type="oval" w="med" len="med"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6" name="Прямоугольник 15"/>
          <p:cNvSpPr/>
          <p:nvPr/>
        </p:nvSpPr>
        <p:spPr>
          <a:xfrm>
            <a:off x="3174146" y="2117061"/>
            <a:ext cx="18473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1400" b="1" dirty="0">
              <a:solidFill>
                <a:srgbClr val="5B9BD5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cxnSp>
        <p:nvCxnSpPr>
          <p:cNvPr id="17" name="Straight Connector 30"/>
          <p:cNvCxnSpPr>
            <a:cxnSpLocks noChangeShapeType="1"/>
          </p:cNvCxnSpPr>
          <p:nvPr/>
        </p:nvCxnSpPr>
        <p:spPr bwMode="auto">
          <a:xfrm>
            <a:off x="2579298" y="3672867"/>
            <a:ext cx="5296075" cy="15289"/>
          </a:xfrm>
          <a:prstGeom prst="line">
            <a:avLst/>
          </a:prstGeom>
          <a:noFill/>
          <a:ln w="12700" cap="rnd">
            <a:solidFill>
              <a:srgbClr val="ADBACA"/>
            </a:solidFill>
            <a:round/>
            <a:headEnd type="oval" w="med" len="med"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9" name="Прямоугольник 18"/>
          <p:cNvSpPr/>
          <p:nvPr/>
        </p:nvSpPr>
        <p:spPr>
          <a:xfrm>
            <a:off x="2958968" y="4867719"/>
            <a:ext cx="715138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ВЫПУСКНИКИ ВОСТРЕБОВАНЫ НА МЕЖДУНАРОДНОМ РЫНКЕ ТРУДА</a:t>
            </a:r>
          </a:p>
        </p:txBody>
      </p:sp>
      <p:cxnSp>
        <p:nvCxnSpPr>
          <p:cNvPr id="25" name="Straight Connector 24"/>
          <p:cNvCxnSpPr>
            <a:cxnSpLocks noChangeShapeType="1"/>
          </p:cNvCxnSpPr>
          <p:nvPr/>
        </p:nvCxnSpPr>
        <p:spPr bwMode="auto">
          <a:xfrm flipH="1" flipV="1">
            <a:off x="2139351" y="4333883"/>
            <a:ext cx="805060" cy="936321"/>
          </a:xfrm>
          <a:prstGeom prst="line">
            <a:avLst/>
          </a:prstGeom>
          <a:noFill/>
          <a:ln w="12700" cap="rnd">
            <a:solidFill>
              <a:srgbClr val="ADBACA"/>
            </a:solidFill>
            <a:round/>
            <a:headEnd type="oval" w="med" len="med"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6" name="Straight Connector 24"/>
          <p:cNvCxnSpPr>
            <a:cxnSpLocks noChangeShapeType="1"/>
          </p:cNvCxnSpPr>
          <p:nvPr/>
        </p:nvCxnSpPr>
        <p:spPr bwMode="auto">
          <a:xfrm flipH="1">
            <a:off x="2959724" y="5270204"/>
            <a:ext cx="6151325" cy="1"/>
          </a:xfrm>
          <a:prstGeom prst="line">
            <a:avLst/>
          </a:prstGeom>
          <a:noFill/>
          <a:ln w="12700" cap="rnd">
            <a:solidFill>
              <a:srgbClr val="ADBACA"/>
            </a:solidFill>
            <a:round/>
            <a:headEnd type="oval" w="med" len="med"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29" name="Группа 28"/>
          <p:cNvGrpSpPr/>
          <p:nvPr/>
        </p:nvGrpSpPr>
        <p:grpSpPr>
          <a:xfrm>
            <a:off x="377625" y="2529501"/>
            <a:ext cx="2316639" cy="2339960"/>
            <a:chOff x="530139" y="1691347"/>
            <a:chExt cx="1661903" cy="1661903"/>
          </a:xfrm>
        </p:grpSpPr>
        <p:sp>
          <p:nvSpPr>
            <p:cNvPr id="30" name="椭圆 15"/>
            <p:cNvSpPr/>
            <p:nvPr/>
          </p:nvSpPr>
          <p:spPr>
            <a:xfrm>
              <a:off x="530139" y="1691347"/>
              <a:ext cx="1661903" cy="1661903"/>
            </a:xfrm>
            <a:prstGeom prst="ellipse">
              <a:avLst/>
            </a:prstGeom>
            <a:solidFill>
              <a:schemeClr val="accent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EFFFF"/>
                </a:solidFill>
                <a:ea typeface="Arial" panose="020B0604020202020204" pitchFamily="34" charset="0"/>
              </a:endParaRPr>
            </a:p>
          </p:txBody>
        </p:sp>
        <p:sp>
          <p:nvSpPr>
            <p:cNvPr id="31" name="KSO_Shape"/>
            <p:cNvSpPr/>
            <p:nvPr/>
          </p:nvSpPr>
          <p:spPr bwMode="auto">
            <a:xfrm>
              <a:off x="871595" y="2244416"/>
              <a:ext cx="978989" cy="858126"/>
            </a:xfrm>
            <a:custGeom>
              <a:avLst/>
              <a:gdLst>
                <a:gd name="T0" fmla="*/ 272525 w 3323"/>
                <a:gd name="T1" fmla="*/ 106820 h 2908"/>
                <a:gd name="T2" fmla="*/ 1551711 w 3323"/>
                <a:gd name="T3" fmla="*/ 979270 h 2908"/>
                <a:gd name="T4" fmla="*/ 1658446 w 3323"/>
                <a:gd name="T5" fmla="*/ 978728 h 2908"/>
                <a:gd name="T6" fmla="*/ 1551711 w 3323"/>
                <a:gd name="T7" fmla="*/ 0 h 2908"/>
                <a:gd name="T8" fmla="*/ 165790 w 3323"/>
                <a:gd name="T9" fmla="*/ 106820 h 2908"/>
                <a:gd name="T10" fmla="*/ 249227 w 3323"/>
                <a:gd name="T11" fmla="*/ 690803 h 2908"/>
                <a:gd name="T12" fmla="*/ 1462856 w 3323"/>
                <a:gd name="T13" fmla="*/ 960292 h 2908"/>
                <a:gd name="T14" fmla="*/ 1515953 w 3323"/>
                <a:gd name="T15" fmla="*/ 142607 h 2908"/>
                <a:gd name="T16" fmla="*/ 307742 w 3323"/>
                <a:gd name="T17" fmla="*/ 666402 h 2908"/>
                <a:gd name="T18" fmla="*/ 307742 w 3323"/>
                <a:gd name="T19" fmla="*/ 1029697 h 2908"/>
                <a:gd name="T20" fmla="*/ 1232050 w 3323"/>
                <a:gd name="T21" fmla="*/ 1031324 h 2908"/>
                <a:gd name="T22" fmla="*/ 1320363 w 3323"/>
                <a:gd name="T23" fmla="*/ 676163 h 2908"/>
                <a:gd name="T24" fmla="*/ 1409760 w 3323"/>
                <a:gd name="T25" fmla="*/ 978728 h 2908"/>
                <a:gd name="T26" fmla="*/ 698920 w 3323"/>
                <a:gd name="T27" fmla="*/ 854015 h 2908"/>
                <a:gd name="T28" fmla="*/ 556427 w 3323"/>
                <a:gd name="T29" fmla="*/ 711408 h 2908"/>
                <a:gd name="T30" fmla="*/ 698920 w 3323"/>
                <a:gd name="T31" fmla="*/ 854015 h 2908"/>
                <a:gd name="T32" fmla="*/ 556427 w 3323"/>
                <a:gd name="T33" fmla="*/ 640375 h 2908"/>
                <a:gd name="T34" fmla="*/ 698920 w 3323"/>
                <a:gd name="T35" fmla="*/ 498311 h 2908"/>
                <a:gd name="T36" fmla="*/ 698920 w 3323"/>
                <a:gd name="T37" fmla="*/ 426736 h 2908"/>
                <a:gd name="T38" fmla="*/ 556427 w 3323"/>
                <a:gd name="T39" fmla="*/ 284672 h 2908"/>
                <a:gd name="T40" fmla="*/ 698920 w 3323"/>
                <a:gd name="T41" fmla="*/ 426736 h 2908"/>
                <a:gd name="T42" fmla="*/ 1232050 w 3323"/>
                <a:gd name="T43" fmla="*/ 1173931 h 2908"/>
                <a:gd name="T44" fmla="*/ 306658 w 3323"/>
                <a:gd name="T45" fmla="*/ 1067111 h 2908"/>
                <a:gd name="T46" fmla="*/ 1747301 w 3323"/>
                <a:gd name="T47" fmla="*/ 1102899 h 2908"/>
                <a:gd name="T48" fmla="*/ 1693663 w 3323"/>
                <a:gd name="T49" fmla="*/ 1209176 h 2908"/>
                <a:gd name="T50" fmla="*/ 1658446 w 3323"/>
                <a:gd name="T51" fmla="*/ 1120250 h 2908"/>
                <a:gd name="T52" fmla="*/ 1551711 w 3323"/>
                <a:gd name="T53" fmla="*/ 1120250 h 2908"/>
                <a:gd name="T54" fmla="*/ 1515953 w 3323"/>
                <a:gd name="T55" fmla="*/ 1209176 h 2908"/>
                <a:gd name="T56" fmla="*/ 1462856 w 3323"/>
                <a:gd name="T57" fmla="*/ 1031324 h 2908"/>
                <a:gd name="T58" fmla="*/ 1409760 w 3323"/>
                <a:gd name="T59" fmla="*/ 1209176 h 2908"/>
                <a:gd name="T60" fmla="*/ 1374001 w 3323"/>
                <a:gd name="T61" fmla="*/ 800334 h 2908"/>
                <a:gd name="T62" fmla="*/ 1267267 w 3323"/>
                <a:gd name="T63" fmla="*/ 800334 h 2908"/>
                <a:gd name="T64" fmla="*/ 1123149 w 3323"/>
                <a:gd name="T65" fmla="*/ 1209176 h 2908"/>
                <a:gd name="T66" fmla="*/ 1800397 w 3323"/>
                <a:gd name="T67" fmla="*/ 1529635 h 2908"/>
                <a:gd name="T68" fmla="*/ 1747301 w 3323"/>
                <a:gd name="T69" fmla="*/ 1102899 h 2908"/>
                <a:gd name="T70" fmla="*/ 352169 w 3323"/>
                <a:gd name="T71" fmla="*/ 854015 h 2908"/>
                <a:gd name="T72" fmla="*/ 59056 w 3323"/>
                <a:gd name="T73" fmla="*/ 1055182 h 2908"/>
                <a:gd name="T74" fmla="*/ 387928 w 3323"/>
                <a:gd name="T75" fmla="*/ 1526381 h 2908"/>
                <a:gd name="T76" fmla="*/ 731428 w 3323"/>
                <a:gd name="T77" fmla="*/ 1286173 h 2908"/>
                <a:gd name="T78" fmla="*/ 287695 w 3323"/>
                <a:gd name="T79" fmla="*/ 1209176 h 2908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3323" h="2908">
                  <a:moveTo>
                    <a:pt x="503" y="1245"/>
                  </a:moveTo>
                  <a:cubicBezTo>
                    <a:pt x="503" y="197"/>
                    <a:pt x="503" y="197"/>
                    <a:pt x="503" y="197"/>
                  </a:cubicBezTo>
                  <a:cubicBezTo>
                    <a:pt x="2864" y="197"/>
                    <a:pt x="2864" y="197"/>
                    <a:pt x="2864" y="197"/>
                  </a:cubicBezTo>
                  <a:cubicBezTo>
                    <a:pt x="2864" y="1806"/>
                    <a:pt x="2864" y="1806"/>
                    <a:pt x="2864" y="1806"/>
                  </a:cubicBezTo>
                  <a:cubicBezTo>
                    <a:pt x="2891" y="1784"/>
                    <a:pt x="2925" y="1771"/>
                    <a:pt x="2962" y="1771"/>
                  </a:cubicBezTo>
                  <a:cubicBezTo>
                    <a:pt x="2999" y="1771"/>
                    <a:pt x="3033" y="1784"/>
                    <a:pt x="3061" y="1805"/>
                  </a:cubicBezTo>
                  <a:cubicBezTo>
                    <a:pt x="3061" y="197"/>
                    <a:pt x="3061" y="197"/>
                    <a:pt x="3061" y="197"/>
                  </a:cubicBezTo>
                  <a:cubicBezTo>
                    <a:pt x="3061" y="88"/>
                    <a:pt x="2972" y="0"/>
                    <a:pt x="2864" y="0"/>
                  </a:cubicBezTo>
                  <a:cubicBezTo>
                    <a:pt x="503" y="0"/>
                    <a:pt x="503" y="0"/>
                    <a:pt x="503" y="0"/>
                  </a:cubicBezTo>
                  <a:cubicBezTo>
                    <a:pt x="394" y="0"/>
                    <a:pt x="306" y="88"/>
                    <a:pt x="306" y="197"/>
                  </a:cubicBezTo>
                  <a:cubicBezTo>
                    <a:pt x="306" y="1476"/>
                    <a:pt x="306" y="1476"/>
                    <a:pt x="306" y="1476"/>
                  </a:cubicBezTo>
                  <a:cubicBezTo>
                    <a:pt x="374" y="1385"/>
                    <a:pt x="433" y="1308"/>
                    <a:pt x="460" y="1274"/>
                  </a:cubicBezTo>
                  <a:cubicBezTo>
                    <a:pt x="470" y="1261"/>
                    <a:pt x="485" y="1252"/>
                    <a:pt x="503" y="1245"/>
                  </a:cubicBezTo>
                  <a:close/>
                  <a:moveTo>
                    <a:pt x="2700" y="1771"/>
                  </a:moveTo>
                  <a:cubicBezTo>
                    <a:pt x="2737" y="1771"/>
                    <a:pt x="2771" y="1784"/>
                    <a:pt x="2798" y="1806"/>
                  </a:cubicBezTo>
                  <a:cubicBezTo>
                    <a:pt x="2798" y="263"/>
                    <a:pt x="2798" y="263"/>
                    <a:pt x="2798" y="263"/>
                  </a:cubicBezTo>
                  <a:cubicBezTo>
                    <a:pt x="568" y="263"/>
                    <a:pt x="568" y="263"/>
                    <a:pt x="568" y="263"/>
                  </a:cubicBezTo>
                  <a:cubicBezTo>
                    <a:pt x="568" y="1229"/>
                    <a:pt x="568" y="1229"/>
                    <a:pt x="568" y="1229"/>
                  </a:cubicBezTo>
                  <a:cubicBezTo>
                    <a:pt x="721" y="1217"/>
                    <a:pt x="946" y="1330"/>
                    <a:pt x="804" y="1589"/>
                  </a:cubicBezTo>
                  <a:cubicBezTo>
                    <a:pt x="859" y="1556"/>
                    <a:pt x="717" y="1727"/>
                    <a:pt x="568" y="1899"/>
                  </a:cubicBezTo>
                  <a:cubicBezTo>
                    <a:pt x="568" y="1902"/>
                    <a:pt x="568" y="1902"/>
                    <a:pt x="568" y="1902"/>
                  </a:cubicBezTo>
                  <a:cubicBezTo>
                    <a:pt x="2274" y="1902"/>
                    <a:pt x="2274" y="1902"/>
                    <a:pt x="2274" y="1902"/>
                  </a:cubicBezTo>
                  <a:cubicBezTo>
                    <a:pt x="2274" y="1411"/>
                    <a:pt x="2274" y="1411"/>
                    <a:pt x="2274" y="1411"/>
                  </a:cubicBezTo>
                  <a:cubicBezTo>
                    <a:pt x="2274" y="1320"/>
                    <a:pt x="2347" y="1247"/>
                    <a:pt x="2437" y="1247"/>
                  </a:cubicBezTo>
                  <a:cubicBezTo>
                    <a:pt x="2528" y="1247"/>
                    <a:pt x="2602" y="1320"/>
                    <a:pt x="2602" y="1411"/>
                  </a:cubicBezTo>
                  <a:cubicBezTo>
                    <a:pt x="2602" y="1805"/>
                    <a:pt x="2602" y="1805"/>
                    <a:pt x="2602" y="1805"/>
                  </a:cubicBezTo>
                  <a:cubicBezTo>
                    <a:pt x="2629" y="1784"/>
                    <a:pt x="2663" y="1771"/>
                    <a:pt x="2700" y="1771"/>
                  </a:cubicBezTo>
                  <a:close/>
                  <a:moveTo>
                    <a:pt x="1290" y="1575"/>
                  </a:moveTo>
                  <a:cubicBezTo>
                    <a:pt x="1027" y="1575"/>
                    <a:pt x="1027" y="1575"/>
                    <a:pt x="1027" y="1575"/>
                  </a:cubicBezTo>
                  <a:cubicBezTo>
                    <a:pt x="1027" y="1312"/>
                    <a:pt x="1027" y="1312"/>
                    <a:pt x="1027" y="1312"/>
                  </a:cubicBezTo>
                  <a:cubicBezTo>
                    <a:pt x="1290" y="1312"/>
                    <a:pt x="1290" y="1312"/>
                    <a:pt x="1290" y="1312"/>
                  </a:cubicBezTo>
                  <a:lnTo>
                    <a:pt x="1290" y="1575"/>
                  </a:lnTo>
                  <a:close/>
                  <a:moveTo>
                    <a:pt x="1290" y="1181"/>
                  </a:moveTo>
                  <a:cubicBezTo>
                    <a:pt x="1027" y="1181"/>
                    <a:pt x="1027" y="1181"/>
                    <a:pt x="1027" y="1181"/>
                  </a:cubicBezTo>
                  <a:cubicBezTo>
                    <a:pt x="1027" y="919"/>
                    <a:pt x="1027" y="919"/>
                    <a:pt x="1027" y="919"/>
                  </a:cubicBezTo>
                  <a:cubicBezTo>
                    <a:pt x="1290" y="919"/>
                    <a:pt x="1290" y="919"/>
                    <a:pt x="1290" y="919"/>
                  </a:cubicBezTo>
                  <a:lnTo>
                    <a:pt x="1290" y="1181"/>
                  </a:lnTo>
                  <a:close/>
                  <a:moveTo>
                    <a:pt x="1290" y="787"/>
                  </a:moveTo>
                  <a:cubicBezTo>
                    <a:pt x="1027" y="787"/>
                    <a:pt x="1027" y="787"/>
                    <a:pt x="1027" y="787"/>
                  </a:cubicBezTo>
                  <a:cubicBezTo>
                    <a:pt x="1027" y="525"/>
                    <a:pt x="1027" y="525"/>
                    <a:pt x="1027" y="525"/>
                  </a:cubicBezTo>
                  <a:cubicBezTo>
                    <a:pt x="1290" y="525"/>
                    <a:pt x="1290" y="525"/>
                    <a:pt x="1290" y="525"/>
                  </a:cubicBezTo>
                  <a:lnTo>
                    <a:pt x="1290" y="787"/>
                  </a:lnTo>
                  <a:close/>
                  <a:moveTo>
                    <a:pt x="566" y="2165"/>
                  </a:moveTo>
                  <a:cubicBezTo>
                    <a:pt x="2274" y="2165"/>
                    <a:pt x="2274" y="2165"/>
                    <a:pt x="2274" y="2165"/>
                  </a:cubicBezTo>
                  <a:cubicBezTo>
                    <a:pt x="2274" y="1968"/>
                    <a:pt x="2274" y="1968"/>
                    <a:pt x="2274" y="1968"/>
                  </a:cubicBezTo>
                  <a:cubicBezTo>
                    <a:pt x="566" y="1968"/>
                    <a:pt x="566" y="1968"/>
                    <a:pt x="566" y="1968"/>
                  </a:cubicBezTo>
                  <a:cubicBezTo>
                    <a:pt x="566" y="2105"/>
                    <a:pt x="566" y="2062"/>
                    <a:pt x="566" y="2165"/>
                  </a:cubicBezTo>
                  <a:close/>
                  <a:moveTo>
                    <a:pt x="3225" y="2034"/>
                  </a:moveTo>
                  <a:cubicBezTo>
                    <a:pt x="3170" y="2034"/>
                    <a:pt x="3126" y="2078"/>
                    <a:pt x="3126" y="2132"/>
                  </a:cubicBezTo>
                  <a:cubicBezTo>
                    <a:pt x="3126" y="2230"/>
                    <a:pt x="3126" y="2230"/>
                    <a:pt x="3126" y="2230"/>
                  </a:cubicBezTo>
                  <a:cubicBezTo>
                    <a:pt x="3061" y="2230"/>
                    <a:pt x="3061" y="2230"/>
                    <a:pt x="3061" y="2230"/>
                  </a:cubicBezTo>
                  <a:cubicBezTo>
                    <a:pt x="3061" y="2066"/>
                    <a:pt x="3061" y="2066"/>
                    <a:pt x="3061" y="2066"/>
                  </a:cubicBezTo>
                  <a:cubicBezTo>
                    <a:pt x="3061" y="2012"/>
                    <a:pt x="3017" y="1968"/>
                    <a:pt x="2962" y="1968"/>
                  </a:cubicBezTo>
                  <a:cubicBezTo>
                    <a:pt x="2908" y="1968"/>
                    <a:pt x="2864" y="2012"/>
                    <a:pt x="2864" y="2066"/>
                  </a:cubicBezTo>
                  <a:cubicBezTo>
                    <a:pt x="2864" y="2230"/>
                    <a:pt x="2864" y="2230"/>
                    <a:pt x="2864" y="2230"/>
                  </a:cubicBezTo>
                  <a:cubicBezTo>
                    <a:pt x="2798" y="2230"/>
                    <a:pt x="2798" y="2230"/>
                    <a:pt x="2798" y="2230"/>
                  </a:cubicBezTo>
                  <a:cubicBezTo>
                    <a:pt x="2798" y="2001"/>
                    <a:pt x="2798" y="2001"/>
                    <a:pt x="2798" y="2001"/>
                  </a:cubicBezTo>
                  <a:cubicBezTo>
                    <a:pt x="2798" y="1947"/>
                    <a:pt x="2754" y="1902"/>
                    <a:pt x="2700" y="1902"/>
                  </a:cubicBezTo>
                  <a:cubicBezTo>
                    <a:pt x="2646" y="1902"/>
                    <a:pt x="2602" y="1947"/>
                    <a:pt x="2602" y="2001"/>
                  </a:cubicBezTo>
                  <a:cubicBezTo>
                    <a:pt x="2602" y="2230"/>
                    <a:pt x="2602" y="2230"/>
                    <a:pt x="2602" y="2230"/>
                  </a:cubicBezTo>
                  <a:cubicBezTo>
                    <a:pt x="2536" y="2230"/>
                    <a:pt x="2536" y="2230"/>
                    <a:pt x="2536" y="2230"/>
                  </a:cubicBezTo>
                  <a:cubicBezTo>
                    <a:pt x="2536" y="1476"/>
                    <a:pt x="2536" y="1476"/>
                    <a:pt x="2536" y="1476"/>
                  </a:cubicBezTo>
                  <a:cubicBezTo>
                    <a:pt x="2536" y="1422"/>
                    <a:pt x="2492" y="1378"/>
                    <a:pt x="2437" y="1378"/>
                  </a:cubicBezTo>
                  <a:cubicBezTo>
                    <a:pt x="2383" y="1378"/>
                    <a:pt x="2339" y="1422"/>
                    <a:pt x="2339" y="1476"/>
                  </a:cubicBezTo>
                  <a:cubicBezTo>
                    <a:pt x="2339" y="2230"/>
                    <a:pt x="2339" y="2230"/>
                    <a:pt x="2339" y="2230"/>
                  </a:cubicBezTo>
                  <a:cubicBezTo>
                    <a:pt x="2073" y="2230"/>
                    <a:pt x="2073" y="2230"/>
                    <a:pt x="2073" y="2230"/>
                  </a:cubicBezTo>
                  <a:cubicBezTo>
                    <a:pt x="2208" y="2821"/>
                    <a:pt x="2208" y="2821"/>
                    <a:pt x="2208" y="2821"/>
                  </a:cubicBezTo>
                  <a:cubicBezTo>
                    <a:pt x="3323" y="2821"/>
                    <a:pt x="3323" y="2821"/>
                    <a:pt x="3323" y="2821"/>
                  </a:cubicBezTo>
                  <a:cubicBezTo>
                    <a:pt x="3323" y="2132"/>
                    <a:pt x="3323" y="2132"/>
                    <a:pt x="3323" y="2132"/>
                  </a:cubicBezTo>
                  <a:cubicBezTo>
                    <a:pt x="3323" y="2078"/>
                    <a:pt x="3279" y="2034"/>
                    <a:pt x="3225" y="2034"/>
                  </a:cubicBezTo>
                  <a:close/>
                  <a:moveTo>
                    <a:pt x="356" y="1963"/>
                  </a:moveTo>
                  <a:cubicBezTo>
                    <a:pt x="356" y="1963"/>
                    <a:pt x="732" y="1525"/>
                    <a:pt x="650" y="1575"/>
                  </a:cubicBezTo>
                  <a:cubicBezTo>
                    <a:pt x="765" y="1421"/>
                    <a:pt x="585" y="1318"/>
                    <a:pt x="513" y="1405"/>
                  </a:cubicBezTo>
                  <a:cubicBezTo>
                    <a:pt x="442" y="1492"/>
                    <a:pt x="109" y="1946"/>
                    <a:pt x="109" y="1946"/>
                  </a:cubicBezTo>
                  <a:cubicBezTo>
                    <a:pt x="109" y="1946"/>
                    <a:pt x="0" y="2094"/>
                    <a:pt x="109" y="2225"/>
                  </a:cubicBezTo>
                  <a:cubicBezTo>
                    <a:pt x="131" y="2247"/>
                    <a:pt x="716" y="2815"/>
                    <a:pt x="716" y="2815"/>
                  </a:cubicBezTo>
                  <a:cubicBezTo>
                    <a:pt x="716" y="2815"/>
                    <a:pt x="781" y="2908"/>
                    <a:pt x="880" y="2821"/>
                  </a:cubicBezTo>
                  <a:cubicBezTo>
                    <a:pt x="978" y="2733"/>
                    <a:pt x="1350" y="2372"/>
                    <a:pt x="1350" y="2372"/>
                  </a:cubicBezTo>
                  <a:cubicBezTo>
                    <a:pt x="1350" y="2230"/>
                    <a:pt x="1350" y="2230"/>
                    <a:pt x="1350" y="2230"/>
                  </a:cubicBezTo>
                  <a:cubicBezTo>
                    <a:pt x="1350" y="2230"/>
                    <a:pt x="761" y="2230"/>
                    <a:pt x="531" y="2230"/>
                  </a:cubicBezTo>
                  <a:cubicBezTo>
                    <a:pt x="236" y="2230"/>
                    <a:pt x="356" y="1963"/>
                    <a:pt x="356" y="1963"/>
                  </a:cubicBezTo>
                  <a:close/>
                </a:path>
              </a:pathLst>
            </a:custGeom>
            <a:solidFill>
              <a:srgbClr val="FEFFFF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zh-CN" altLang="en-US">
                <a:solidFill>
                  <a:srgbClr val="FEFFFF"/>
                </a:solidFill>
                <a:latin typeface="+mn-lt"/>
                <a:ea typeface="Arial" panose="020B0604020202020204" pitchFamily="34" charset="0"/>
              </a:endParaRPr>
            </a:p>
          </p:txBody>
        </p:sp>
      </p:grpSp>
      <p:sp>
        <p:nvSpPr>
          <p:cNvPr id="2" name="Прямоугольник 1"/>
          <p:cNvSpPr/>
          <p:nvPr/>
        </p:nvSpPr>
        <p:spPr>
          <a:xfrm>
            <a:off x="2958969" y="1710914"/>
            <a:ext cx="551170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СОВРЕМЕННОЕ ПРАКТИКООРИЕНТИРОННОЕ ОБРАЗОВАНИЕ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986454" y="3270382"/>
            <a:ext cx="408137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МЕЖДУНАРОДНОЕ ПРИЗНАНИЕ ДИПЛОМА </a:t>
            </a:r>
          </a:p>
        </p:txBody>
      </p:sp>
      <p:pic>
        <p:nvPicPr>
          <p:cNvPr id="22" name="Picture 2" descr="080811a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250" y="2523000"/>
            <a:ext cx="2595195" cy="244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800B4D98-4D79-2AB1-1D2B-D09A906BD3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072" y="109006"/>
            <a:ext cx="851089" cy="104107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0826" y="26362"/>
            <a:ext cx="623312" cy="687599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16393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2" y="0"/>
            <a:ext cx="12192000" cy="68580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5903" y="168835"/>
            <a:ext cx="1662050" cy="1833469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10"/>
          <p:cNvSpPr txBox="1">
            <a:spLocks noChangeArrowheads="1"/>
          </p:cNvSpPr>
          <p:nvPr/>
        </p:nvSpPr>
        <p:spPr bwMode="auto">
          <a:xfrm>
            <a:off x="1165942" y="2420432"/>
            <a:ext cx="10513167" cy="891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СПАСИБО ЗА ВНИМАНИЕ!</a:t>
            </a:r>
            <a:endParaRPr kumimoji="0" lang="ru-RU" sz="4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Segoe UI Black" panose="020B0A02040204020203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2" descr="C:\Users\irina\Desktop\РЕКЛ РАБОЧАЯ 2015\Логотип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1043" y="418128"/>
            <a:ext cx="1279273" cy="158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65327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13" name="Прямоугольник 15"/>
          <p:cNvSpPr/>
          <p:nvPr/>
        </p:nvSpPr>
        <p:spPr>
          <a:xfrm>
            <a:off x="3904611" y="2445046"/>
            <a:ext cx="184731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1050" b="1" dirty="0">
              <a:solidFill>
                <a:srgbClr val="5B9BD5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pic>
        <p:nvPicPr>
          <p:cNvPr id="23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0826" y="26362"/>
            <a:ext cx="623312" cy="687599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23499" y="764573"/>
            <a:ext cx="911558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Институт создан в </a:t>
            </a:r>
            <a:r>
              <a:rPr lang="ru-RU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2001</a:t>
            </a: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году как обособленное подразделение БГУИР. Институт осуществляет образовательную, научно-исследовательскую, научно-методическую и иную деятельность. </a:t>
            </a:r>
            <a:b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lang="ru-RU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 состав Института входят </a:t>
            </a:r>
            <a:r>
              <a:rPr lang="ru-RU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 факультета, 4 кафедры</a:t>
            </a: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в том числе кафедра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ЮНЕСКО, а также ряд структурных </a:t>
            </a:r>
            <a:r>
              <a:rPr lang="ru-RU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подразделений.</a:t>
            </a:r>
            <a:endParaRPr lang="ru-RU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25" name="Рисунок 24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9081" y="770958"/>
            <a:ext cx="2629420" cy="226352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Рисунок 25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5026" y="4652156"/>
            <a:ext cx="3815542" cy="180191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 flipV="1">
            <a:off x="1773383" y="2757220"/>
            <a:ext cx="5609273" cy="346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38582155"/>
              </p:ext>
            </p:extLst>
          </p:nvPr>
        </p:nvGraphicFramePr>
        <p:xfrm>
          <a:off x="286444" y="4839063"/>
          <a:ext cx="2973878" cy="19857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" r:id="rId6" imgW="27432000" imgH="18288000" progId="Unknown">
                  <p:embed/>
                </p:oleObj>
              </mc:Choice>
              <mc:Fallback>
                <p:oleObj r:id="rId6" imgW="27432000" imgH="18288000" progId="Unknown">
                  <p:embed/>
                  <p:pic>
                    <p:nvPicPr>
                      <p:cNvPr id="4" name="Объект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6444" y="4839063"/>
                        <a:ext cx="2973878" cy="198576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Прямоугольник 11"/>
          <p:cNvSpPr/>
          <p:nvPr/>
        </p:nvSpPr>
        <p:spPr>
          <a:xfrm>
            <a:off x="387642" y="33170"/>
            <a:ext cx="114364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28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ИНСТИТУТ ИНФОРМАЦИОННЫХ ТЕХНОЛОГИЙ БГУИР</a:t>
            </a:r>
            <a:endParaRPr lang="be-BY" sz="2800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8C9F4BD-953E-A118-9D48-9A682C3EF185}"/>
              </a:ext>
            </a:extLst>
          </p:cNvPr>
          <p:cNvSpPr txBox="1"/>
          <p:nvPr/>
        </p:nvSpPr>
        <p:spPr>
          <a:xfrm>
            <a:off x="286444" y="2828835"/>
            <a:ext cx="8514620" cy="13914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Благодаря наличию высококвалифицированного профессорско-преподавательского состава, современной материально-технической базе, учебно-методическому обеспечению институт успешно реализует свой девиз: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«КОМПЕТЕНТНОСТЬ + КАЧЕСТВО = КВАЛИФИКАЦИЯ».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02C46C1D-F290-D19B-4712-1AC5946C839A}"/>
              </a:ext>
            </a:extLst>
          </p:cNvPr>
          <p:cNvSpPr txBox="1"/>
          <p:nvPr/>
        </p:nvSpPr>
        <p:spPr>
          <a:xfrm>
            <a:off x="4089342" y="6053956"/>
            <a:ext cx="6096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/>
              <a:t>https://</a:t>
            </a:r>
            <a:r>
              <a:rPr lang="en-US" sz="2000" b="1" dirty="0" smtClean="0"/>
              <a:t>iit.bsuir.by</a:t>
            </a:r>
            <a:endParaRPr lang="x-none" sz="2000" b="1" dirty="0"/>
          </a:p>
        </p:txBody>
      </p:sp>
    </p:spTree>
    <p:extLst>
      <p:ext uri="{BB962C8B-B14F-4D97-AF65-F5344CB8AC3E}">
        <p14:creationId xmlns:p14="http://schemas.microsoft.com/office/powerpoint/2010/main" val="2876459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66" name="六边形 7"/>
          <p:cNvSpPr/>
          <p:nvPr/>
        </p:nvSpPr>
        <p:spPr>
          <a:xfrm rot="5400000">
            <a:off x="3068776" y="4915858"/>
            <a:ext cx="1115648" cy="973946"/>
          </a:xfrm>
          <a:prstGeom prst="hexagon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048667" name="任意多边形 10"/>
          <p:cNvSpPr/>
          <p:nvPr/>
        </p:nvSpPr>
        <p:spPr>
          <a:xfrm rot="5400000">
            <a:off x="1153254" y="1799313"/>
            <a:ext cx="1432322" cy="569119"/>
          </a:xfrm>
          <a:custGeom>
            <a:avLst/>
            <a:gdLst>
              <a:gd name="connsiteX0" fmla="*/ 0 w 1909197"/>
              <a:gd name="connsiteY0" fmla="*/ 758978 h 758978"/>
              <a:gd name="connsiteX1" fmla="*/ 379489 w 1909197"/>
              <a:gd name="connsiteY1" fmla="*/ 0 h 758978"/>
              <a:gd name="connsiteX2" fmla="*/ 1529708 w 1909197"/>
              <a:gd name="connsiteY2" fmla="*/ 0 h 758978"/>
              <a:gd name="connsiteX3" fmla="*/ 1909197 w 1909197"/>
              <a:gd name="connsiteY3" fmla="*/ 758978 h 7589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9197" h="758978">
                <a:moveTo>
                  <a:pt x="0" y="758978"/>
                </a:moveTo>
                <a:lnTo>
                  <a:pt x="379489" y="0"/>
                </a:lnTo>
                <a:lnTo>
                  <a:pt x="1529708" y="0"/>
                </a:lnTo>
                <a:lnTo>
                  <a:pt x="1909197" y="758978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048668" name="六边形 12"/>
          <p:cNvSpPr/>
          <p:nvPr/>
        </p:nvSpPr>
        <p:spPr>
          <a:xfrm rot="5400000">
            <a:off x="1639082" y="5061762"/>
            <a:ext cx="837009" cy="722710"/>
          </a:xfrm>
          <a:prstGeom prst="hexagon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2097156" name="图片 1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86047" y="2360233"/>
            <a:ext cx="2358628" cy="2738438"/>
          </a:xfrm>
          <a:prstGeom prst="rect">
            <a:avLst/>
          </a:prstGeom>
          <a:noFill/>
          <a:ln>
            <a:noFill/>
          </a:ln>
        </p:spPr>
      </p:pic>
      <p:sp>
        <p:nvSpPr>
          <p:cNvPr id="1048669" name="六边形 14"/>
          <p:cNvSpPr/>
          <p:nvPr/>
        </p:nvSpPr>
        <p:spPr>
          <a:xfrm rot="5400000">
            <a:off x="2276778" y="1678644"/>
            <a:ext cx="404813" cy="350044"/>
          </a:xfrm>
          <a:prstGeom prst="hexagon">
            <a:avLst/>
          </a:prstGeom>
          <a:solidFill>
            <a:schemeClr val="bg1">
              <a:lumMod val="65000"/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048670" name="六边形 15"/>
          <p:cNvSpPr/>
          <p:nvPr/>
        </p:nvSpPr>
        <p:spPr>
          <a:xfrm rot="5400000">
            <a:off x="2239660" y="2211446"/>
            <a:ext cx="202406" cy="175022"/>
          </a:xfrm>
          <a:prstGeom prst="hexagon">
            <a:avLst/>
          </a:prstGeom>
          <a:solidFill>
            <a:schemeClr val="tx2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048671" name="Прямоугольник 8"/>
          <p:cNvSpPr/>
          <p:nvPr/>
        </p:nvSpPr>
        <p:spPr>
          <a:xfrm>
            <a:off x="5958057" y="1407185"/>
            <a:ext cx="4572000" cy="263149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Переподготовка</a:t>
            </a:r>
          </a:p>
          <a:p>
            <a:r>
              <a:rPr lang="ru-RU" sz="24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Повышение квалификации  и обучающие курсы</a:t>
            </a:r>
          </a:p>
          <a:p>
            <a:r>
              <a:rPr lang="ru-RU" sz="24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Центр языковой подготовки</a:t>
            </a:r>
          </a:p>
          <a:p>
            <a:r>
              <a:rPr lang="ru-RU" sz="24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Академия информатики для школьников</a:t>
            </a:r>
          </a:p>
          <a:p>
            <a:endParaRPr lang="ru-RU" sz="105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ea typeface="微软雅黑 Light" panose="020B0502040204020203" pitchFamily="34" charset="-122"/>
              <a:cs typeface="Arial" panose="020B0604020202020204" pitchFamily="34" charset="0"/>
            </a:endParaRPr>
          </a:p>
          <a:p>
            <a:endParaRPr lang="ru-RU" sz="105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ea typeface="微软雅黑 Light" panose="020B0502040204020203" pitchFamily="34" charset="-122"/>
              <a:cs typeface="Arial" panose="020B0604020202020204" pitchFamily="34" charset="0"/>
            </a:endParaRPr>
          </a:p>
        </p:txBody>
      </p:sp>
      <p:cxnSp>
        <p:nvCxnSpPr>
          <p:cNvPr id="3145735" name="Straight Connector 13"/>
          <p:cNvCxnSpPr>
            <a:cxnSpLocks/>
          </p:cNvCxnSpPr>
          <p:nvPr/>
        </p:nvCxnSpPr>
        <p:spPr>
          <a:xfrm>
            <a:off x="5719850" y="1543051"/>
            <a:ext cx="43643" cy="3890357"/>
          </a:xfrm>
          <a:prstGeom prst="line">
            <a:avLst/>
          </a:prstGeom>
          <a:ln w="38100">
            <a:solidFill>
              <a:srgbClr val="ADBAC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8672" name="Прямоугольник 5"/>
          <p:cNvSpPr/>
          <p:nvPr/>
        </p:nvSpPr>
        <p:spPr>
          <a:xfrm>
            <a:off x="2654207" y="2832122"/>
            <a:ext cx="2909556" cy="13619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b="1" dirty="0">
                <a:solidFill>
                  <a:srgbClr val="FF0000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ФАКУЛЬТЕТ</a:t>
            </a:r>
          </a:p>
          <a:p>
            <a:pPr algn="r"/>
            <a:r>
              <a:rPr lang="ru-RU" b="1" dirty="0">
                <a:solidFill>
                  <a:srgbClr val="FF0000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ПОВЫШЕНИЯ </a:t>
            </a:r>
          </a:p>
          <a:p>
            <a:pPr algn="r"/>
            <a:r>
              <a:rPr lang="ru-RU" b="1" dirty="0">
                <a:solidFill>
                  <a:srgbClr val="FF0000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КВАЛИФИКАЦИИ </a:t>
            </a:r>
          </a:p>
          <a:p>
            <a:pPr algn="r"/>
            <a:r>
              <a:rPr lang="ru-RU" b="1" dirty="0">
                <a:solidFill>
                  <a:srgbClr val="FF0000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И ПЕРЕПОДГОТОВКИ</a:t>
            </a:r>
          </a:p>
          <a:p>
            <a:pPr algn="r"/>
            <a:r>
              <a:rPr lang="ru-RU" sz="1050" b="1" dirty="0">
                <a:solidFill>
                  <a:srgbClr val="5B9BD5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 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231227" y="116633"/>
            <a:ext cx="1126708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28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ИНСТИТУТ ИНФОРМАЦИОННЫХ  ТЕХНОЛОГИЙ БГУИР</a:t>
            </a:r>
            <a:endParaRPr lang="be-BY" sz="2800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86E6A66B-E831-9A53-32C5-18F7FE1B3FFA}"/>
              </a:ext>
            </a:extLst>
          </p:cNvPr>
          <p:cNvSpPr txBox="1"/>
          <p:nvPr/>
        </p:nvSpPr>
        <p:spPr>
          <a:xfrm>
            <a:off x="5902212" y="6052645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https://</a:t>
            </a:r>
            <a:r>
              <a:rPr lang="en-US" b="1" dirty="0" smtClean="0"/>
              <a:t>iit.bsuir.by</a:t>
            </a:r>
            <a:endParaRPr lang="x-none" b="1" dirty="0"/>
          </a:p>
        </p:txBody>
      </p:sp>
      <p:pic>
        <p:nvPicPr>
          <p:cNvPr id="14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0826" y="26362"/>
            <a:ext cx="623312" cy="687599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75701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66" name="六边形 7"/>
          <p:cNvSpPr/>
          <p:nvPr/>
        </p:nvSpPr>
        <p:spPr>
          <a:xfrm rot="5400000">
            <a:off x="3068776" y="4915858"/>
            <a:ext cx="1115648" cy="973946"/>
          </a:xfrm>
          <a:prstGeom prst="hexagon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048667" name="任意多边形 10"/>
          <p:cNvSpPr/>
          <p:nvPr/>
        </p:nvSpPr>
        <p:spPr>
          <a:xfrm rot="5400000">
            <a:off x="1153254" y="1799313"/>
            <a:ext cx="1432322" cy="569119"/>
          </a:xfrm>
          <a:custGeom>
            <a:avLst/>
            <a:gdLst>
              <a:gd name="connsiteX0" fmla="*/ 0 w 1909197"/>
              <a:gd name="connsiteY0" fmla="*/ 758978 h 758978"/>
              <a:gd name="connsiteX1" fmla="*/ 379489 w 1909197"/>
              <a:gd name="connsiteY1" fmla="*/ 0 h 758978"/>
              <a:gd name="connsiteX2" fmla="*/ 1529708 w 1909197"/>
              <a:gd name="connsiteY2" fmla="*/ 0 h 758978"/>
              <a:gd name="connsiteX3" fmla="*/ 1909197 w 1909197"/>
              <a:gd name="connsiteY3" fmla="*/ 758978 h 7589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9197" h="758978">
                <a:moveTo>
                  <a:pt x="0" y="758978"/>
                </a:moveTo>
                <a:lnTo>
                  <a:pt x="379489" y="0"/>
                </a:lnTo>
                <a:lnTo>
                  <a:pt x="1529708" y="0"/>
                </a:lnTo>
                <a:lnTo>
                  <a:pt x="1909197" y="758978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048668" name="六边形 12"/>
          <p:cNvSpPr/>
          <p:nvPr/>
        </p:nvSpPr>
        <p:spPr>
          <a:xfrm rot="5400000">
            <a:off x="1639082" y="5061762"/>
            <a:ext cx="837009" cy="722710"/>
          </a:xfrm>
          <a:prstGeom prst="hexagon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2097156" name="图片 1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86047" y="2360233"/>
            <a:ext cx="2358628" cy="2738438"/>
          </a:xfrm>
          <a:prstGeom prst="rect">
            <a:avLst/>
          </a:prstGeom>
          <a:noFill/>
          <a:ln>
            <a:noFill/>
          </a:ln>
        </p:spPr>
      </p:pic>
      <p:sp>
        <p:nvSpPr>
          <p:cNvPr id="1048669" name="六边形 14"/>
          <p:cNvSpPr/>
          <p:nvPr/>
        </p:nvSpPr>
        <p:spPr>
          <a:xfrm rot="5400000">
            <a:off x="2276778" y="1678644"/>
            <a:ext cx="404813" cy="350044"/>
          </a:xfrm>
          <a:prstGeom prst="hexagon">
            <a:avLst/>
          </a:prstGeom>
          <a:solidFill>
            <a:schemeClr val="bg1">
              <a:lumMod val="65000"/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048670" name="六边形 15"/>
          <p:cNvSpPr/>
          <p:nvPr/>
        </p:nvSpPr>
        <p:spPr>
          <a:xfrm rot="5400000">
            <a:off x="2239660" y="2211446"/>
            <a:ext cx="202406" cy="175022"/>
          </a:xfrm>
          <a:prstGeom prst="hexagon">
            <a:avLst/>
          </a:prstGeom>
          <a:solidFill>
            <a:schemeClr val="tx2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048671" name="Прямоугольник 8"/>
          <p:cNvSpPr/>
          <p:nvPr/>
        </p:nvSpPr>
        <p:spPr>
          <a:xfrm>
            <a:off x="5919581" y="1582758"/>
            <a:ext cx="4572000" cy="397031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050" b="1" dirty="0">
                <a:solidFill>
                  <a:srgbClr val="00B05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Программное обеспечение информационных систем</a:t>
            </a:r>
          </a:p>
          <a:p>
            <a:r>
              <a:rPr lang="ru-RU" sz="1050" i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квалификация – инженер-программист</a:t>
            </a:r>
          </a:p>
          <a:p>
            <a:r>
              <a:rPr lang="ru-RU" sz="105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вечерняя форма обучения – 18 месяцев</a:t>
            </a:r>
          </a:p>
          <a:p>
            <a:r>
              <a:rPr lang="ru-RU" sz="105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заочная – 24 месяца</a:t>
            </a:r>
          </a:p>
          <a:p>
            <a:endParaRPr lang="ru-RU" sz="105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ea typeface="微软雅黑 Light" panose="020B0502040204020203" pitchFamily="34" charset="-122"/>
              <a:cs typeface="Arial" panose="020B0604020202020204" pitchFamily="34" charset="0"/>
            </a:endParaRPr>
          </a:p>
          <a:p>
            <a:r>
              <a:rPr lang="en-US" sz="1050" b="1" dirty="0">
                <a:solidFill>
                  <a:srgbClr val="00B05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Be</a:t>
            </a:r>
            <a:r>
              <a:rPr lang="ru-RU" sz="1050" b="1" dirty="0">
                <a:solidFill>
                  <a:srgbClr val="00B05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б-дизайн и компьютерная графика</a:t>
            </a:r>
          </a:p>
          <a:p>
            <a:r>
              <a:rPr lang="ru-RU" sz="1050" i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квалификация – </a:t>
            </a:r>
            <a:r>
              <a:rPr lang="ru-RU" sz="1050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программист-веб-дизайнер</a:t>
            </a:r>
            <a:endParaRPr lang="ru-RU" sz="1050" i="1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ea typeface="微软雅黑 Light" panose="020B0502040204020203" pitchFamily="34" charset="-122"/>
              <a:cs typeface="Arial" panose="020B0604020202020204" pitchFamily="34" charset="0"/>
            </a:endParaRPr>
          </a:p>
          <a:p>
            <a:r>
              <a:rPr lang="ru-RU" sz="105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вечерняя форма обучения – 19 месяцев</a:t>
            </a:r>
          </a:p>
          <a:p>
            <a:r>
              <a:rPr lang="ru-RU" sz="105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заочная – 20 месяцев</a:t>
            </a:r>
          </a:p>
          <a:p>
            <a:endParaRPr lang="ru-RU" sz="105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ea typeface="微软雅黑 Light" panose="020B0502040204020203" pitchFamily="34" charset="-122"/>
              <a:cs typeface="Arial" panose="020B0604020202020204" pitchFamily="34" charset="0"/>
            </a:endParaRPr>
          </a:p>
          <a:p>
            <a:r>
              <a:rPr lang="ru-RU" sz="1050" b="1" dirty="0">
                <a:solidFill>
                  <a:srgbClr val="00B05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Тестирование программного обеспечения</a:t>
            </a:r>
          </a:p>
          <a:p>
            <a:r>
              <a:rPr lang="ru-RU" sz="1050" i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квалификация – специалист-</a:t>
            </a:r>
            <a:r>
              <a:rPr lang="ru-RU" sz="105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тестировщик</a:t>
            </a:r>
            <a:endParaRPr lang="ru-RU" sz="1050" i="1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ea typeface="微软雅黑 Light" panose="020B0502040204020203" pitchFamily="34" charset="-122"/>
              <a:cs typeface="Arial" panose="020B0604020202020204" pitchFamily="34" charset="0"/>
            </a:endParaRPr>
          </a:p>
          <a:p>
            <a:r>
              <a:rPr lang="ru-RU" sz="105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вечерняя форма обучения – 18 месяцев</a:t>
            </a:r>
          </a:p>
          <a:p>
            <a:r>
              <a:rPr lang="ru-RU" sz="105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заочная – 20 месяцев</a:t>
            </a:r>
          </a:p>
          <a:p>
            <a:endParaRPr lang="ru-RU" sz="105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ea typeface="微软雅黑 Light" panose="020B0502040204020203" pitchFamily="34" charset="-122"/>
              <a:cs typeface="Arial" panose="020B0604020202020204" pitchFamily="34" charset="0"/>
            </a:endParaRPr>
          </a:p>
          <a:p>
            <a:r>
              <a:rPr lang="ru-RU" sz="1050" b="1" dirty="0">
                <a:solidFill>
                  <a:srgbClr val="00B05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Электронный бизнес</a:t>
            </a:r>
            <a:endParaRPr lang="ru-RU" sz="1050" dirty="0">
              <a:solidFill>
                <a:srgbClr val="00B050"/>
              </a:solidFill>
              <a:latin typeface="Arial" panose="020B0604020202020204" pitchFamily="34" charset="0"/>
              <a:ea typeface="微软雅黑 Light" panose="020B0502040204020203" pitchFamily="34" charset="-122"/>
              <a:cs typeface="Arial" panose="020B0604020202020204" pitchFamily="34" charset="0"/>
            </a:endParaRPr>
          </a:p>
          <a:p>
            <a:r>
              <a:rPr lang="ru-RU" sz="1050" i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квалификация – бизнес-аналитик-программист </a:t>
            </a:r>
          </a:p>
          <a:p>
            <a:r>
              <a:rPr lang="ru-RU" sz="105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вечерняя форма обучения – 17 месяцев,</a:t>
            </a:r>
          </a:p>
          <a:p>
            <a:r>
              <a:rPr lang="ru-RU" sz="105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заочная – 20 месяцев</a:t>
            </a:r>
          </a:p>
          <a:p>
            <a:endParaRPr lang="ru-RU" sz="105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ea typeface="微软雅黑 Light" panose="020B0502040204020203" pitchFamily="34" charset="-122"/>
              <a:cs typeface="Arial" panose="020B0604020202020204" pitchFamily="34" charset="0"/>
            </a:endParaRPr>
          </a:p>
          <a:p>
            <a:r>
              <a:rPr lang="ru-RU" sz="1050" b="1" dirty="0">
                <a:solidFill>
                  <a:srgbClr val="00B05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Защита персональных данных</a:t>
            </a:r>
          </a:p>
          <a:p>
            <a:r>
              <a:rPr lang="ru-RU" sz="1050" i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квалификация – специалист по безопасности данных</a:t>
            </a:r>
          </a:p>
          <a:p>
            <a:r>
              <a:rPr lang="ru-RU" sz="105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в вечерней форме 16 месяцев,</a:t>
            </a:r>
          </a:p>
          <a:p>
            <a:r>
              <a:rPr lang="ru-RU" sz="105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в заочной – 24 месяца</a:t>
            </a:r>
          </a:p>
        </p:txBody>
      </p:sp>
      <p:cxnSp>
        <p:nvCxnSpPr>
          <p:cNvPr id="3145735" name="Straight Connector 13"/>
          <p:cNvCxnSpPr>
            <a:cxnSpLocks/>
          </p:cNvCxnSpPr>
          <p:nvPr/>
        </p:nvCxnSpPr>
        <p:spPr>
          <a:xfrm>
            <a:off x="5719850" y="1543051"/>
            <a:ext cx="43643" cy="3890357"/>
          </a:xfrm>
          <a:prstGeom prst="line">
            <a:avLst/>
          </a:prstGeom>
          <a:ln w="38100">
            <a:solidFill>
              <a:srgbClr val="ADBAC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8680" name="Прямоугольник 2"/>
          <p:cNvSpPr/>
          <p:nvPr/>
        </p:nvSpPr>
        <p:spPr>
          <a:xfrm>
            <a:off x="5919581" y="5960655"/>
            <a:ext cx="49387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accent5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ДИПЛОМ ГОСУДАРСТВЕННОГО ОБРАЗЦА </a:t>
            </a:r>
          </a:p>
        </p:txBody>
      </p:sp>
      <p:sp>
        <p:nvSpPr>
          <p:cNvPr id="15" name="Прямоугольник 8"/>
          <p:cNvSpPr/>
          <p:nvPr/>
        </p:nvSpPr>
        <p:spPr>
          <a:xfrm>
            <a:off x="3071664" y="1124744"/>
            <a:ext cx="68407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00CC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ПЕРЕПОДГОТОВКА НА БАЗЕ ВЫСШЕГО ОБРАЗОВАНИЯ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136633" y="116633"/>
            <a:ext cx="1177158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28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ИНСТИТУТ ИНФОРМАЦИОННЫХ ТЕХНОЛОГИЙ БГУИР</a:t>
            </a:r>
            <a:endParaRPr lang="be-BY" sz="2800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pic>
        <p:nvPicPr>
          <p:cNvPr id="18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0826" y="26362"/>
            <a:ext cx="623312" cy="687599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Прямоугольник 5"/>
          <p:cNvSpPr/>
          <p:nvPr/>
        </p:nvSpPr>
        <p:spPr>
          <a:xfrm>
            <a:off x="2654207" y="2832122"/>
            <a:ext cx="2909556" cy="13619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b="1" dirty="0">
                <a:solidFill>
                  <a:srgbClr val="FF0000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ФАКУЛЬТЕТ</a:t>
            </a:r>
          </a:p>
          <a:p>
            <a:pPr algn="r"/>
            <a:r>
              <a:rPr lang="ru-RU" b="1" dirty="0">
                <a:solidFill>
                  <a:srgbClr val="FF0000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ПОВЫШЕНИЯ </a:t>
            </a:r>
          </a:p>
          <a:p>
            <a:pPr algn="r"/>
            <a:r>
              <a:rPr lang="ru-RU" b="1" dirty="0">
                <a:solidFill>
                  <a:srgbClr val="FF0000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КВАЛИФИКАЦИИ </a:t>
            </a:r>
          </a:p>
          <a:p>
            <a:pPr algn="r"/>
            <a:r>
              <a:rPr lang="ru-RU" b="1" dirty="0">
                <a:solidFill>
                  <a:srgbClr val="FF0000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И ПЕРЕПОДГОТОВКИ</a:t>
            </a:r>
          </a:p>
          <a:p>
            <a:pPr algn="r"/>
            <a:r>
              <a:rPr lang="ru-RU" sz="1050" b="1" dirty="0">
                <a:solidFill>
                  <a:srgbClr val="5B9BD5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1508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D13A088B-41D8-F0ED-D967-05A346408E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7039" y="1240220"/>
            <a:ext cx="11055568" cy="4926232"/>
          </a:xfrm>
        </p:spPr>
        <p:txBody>
          <a:bodyPr>
            <a:normAutofit fontScale="77500" lnSpcReduction="20000"/>
          </a:bodyPr>
          <a:lstStyle/>
          <a:p>
            <a:pPr algn="just"/>
            <a:r>
              <a:rPr lang="ru-RU" dirty="0"/>
              <a:t> Образовательная  программа  переподготовки  руководящих  работников и специалистов,  имеющих  высшее  образование, –  образовательная  программа,  направленная на присвоение новой квалификации на уровне высшего образования. </a:t>
            </a:r>
          </a:p>
          <a:p>
            <a:pPr algn="just"/>
            <a:r>
              <a:rPr lang="ru-RU" dirty="0"/>
              <a:t> Дополнительное  образование  взрослых  при  освоении  содержания образовательной  программы  переподготовки  руководящих  работников  и специалистов, имеющих высшее образование, образовательной программы переподготовки руководящих работников  и специалистов,  имеющих  среднее  специальное  образование,  дает  право на трудоустройство  по полученной  специальности  и присвоенной  квалификации на должности  служащих  в соответствии  с Единым  квалификационным  справочником должностей служащих. (ст.246 п.3 Кодекса об образовании)</a:t>
            </a:r>
          </a:p>
          <a:p>
            <a:pPr algn="just"/>
            <a:r>
              <a:rPr lang="ru-RU" dirty="0"/>
              <a:t>Программы переподготовки руководящих работников и специалистов с высшим образованием в Беларуси имеют продолжительность:</a:t>
            </a:r>
          </a:p>
          <a:p>
            <a:pPr algn="just"/>
            <a:endParaRPr lang="ru-RU" dirty="0"/>
          </a:p>
          <a:p>
            <a:pPr algn="just"/>
            <a:r>
              <a:rPr lang="ru-RU" dirty="0"/>
              <a:t>в очной форме: до 18 месяцев</a:t>
            </a:r>
          </a:p>
          <a:p>
            <a:pPr algn="just"/>
            <a:r>
              <a:rPr lang="ru-RU" dirty="0"/>
              <a:t>в заочной форме: до 24 месяцев</a:t>
            </a:r>
          </a:p>
          <a:p>
            <a:pPr algn="just"/>
            <a:r>
              <a:rPr lang="ru-RU" dirty="0"/>
              <a:t>При этом общее количество учебных часов по таким </a:t>
            </a:r>
            <a:r>
              <a:rPr lang="ru-RU" dirty="0" smtClean="0"/>
              <a:t>программам должно </a:t>
            </a:r>
            <a:r>
              <a:rPr lang="ru-RU" dirty="0"/>
              <a:t>быть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не </a:t>
            </a:r>
            <a:r>
              <a:rPr lang="ru-RU" dirty="0"/>
              <a:t>менее 1000</a:t>
            </a:r>
          </a:p>
          <a:p>
            <a:pPr algn="just"/>
            <a:endParaRPr lang="ru-RU" dirty="0"/>
          </a:p>
          <a:p>
            <a:pPr algn="just"/>
            <a:endParaRPr lang="ru-RU" dirty="0"/>
          </a:p>
          <a:p>
            <a:endParaRPr lang="x-none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9C50EE76-5B8E-0455-B9B3-4169F53EB7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072" y="109006"/>
            <a:ext cx="851089" cy="104107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94531E9E-5A2C-3553-7B38-C2157C7831C2}"/>
              </a:ext>
            </a:extLst>
          </p:cNvPr>
          <p:cNvSpPr txBox="1"/>
          <p:nvPr/>
        </p:nvSpPr>
        <p:spPr>
          <a:xfrm>
            <a:off x="3394841" y="337386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chemeClr val="accent5">
                    <a:lumMod val="75000"/>
                  </a:schemeClr>
                </a:solidFill>
                <a:latin typeface="Arial Narrow" panose="020B0606020202030204" pitchFamily="34" charset="0"/>
              </a:rPr>
              <a:t>Переподготовка: определение, цели</a:t>
            </a:r>
            <a:endParaRPr lang="x-none" sz="2800" dirty="0">
              <a:solidFill>
                <a:schemeClr val="accent5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0826" y="26362"/>
            <a:ext cx="623312" cy="687599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45856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072" y="109006"/>
            <a:ext cx="851089" cy="104107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 descr="080811ae.jpg">
            <a:extLst>
              <a:ext uri="{FF2B5EF4-FFF2-40B4-BE49-F238E27FC236}">
                <a16:creationId xmlns:a16="http://schemas.microsoft.com/office/drawing/2014/main" xmlns="" id="{940958D0-3CCF-5C9B-3B88-D25FDABC64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15120"/>
            <a:ext cx="2595195" cy="244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F279CFA3-77AA-8190-9A74-8BF9DA90F7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8331" y="1119535"/>
            <a:ext cx="10515600" cy="4351338"/>
          </a:xfrm>
        </p:spPr>
        <p:txBody>
          <a:bodyPr/>
          <a:lstStyle/>
          <a:p>
            <a:r>
              <a:rPr lang="ru-RU" dirty="0"/>
              <a:t>ИИТ БГУИР принимает на учебу на программы переподготовки людей с высшим образованием, а также студентов старших курсов (последних двух) дневной формы получения образования по IT-специальностям.</a:t>
            </a:r>
          </a:p>
          <a:p>
            <a:r>
              <a:rPr lang="ru-RU" dirty="0"/>
              <a:t>Прием документов осуществляется два раза в год: в марте-апреле и августе. Обучение проводится на платной основе в очной (вечерней) форме с 19:00 до 22:00  и в заочной форме с активным использованием дистанционных образовательных технологий.</a:t>
            </a:r>
          </a:p>
          <a:p>
            <a:endParaRPr lang="x-none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21BC81D7-A759-4FB3-32EA-44BBB886DCC0}"/>
              </a:ext>
            </a:extLst>
          </p:cNvPr>
          <p:cNvSpPr/>
          <p:nvPr/>
        </p:nvSpPr>
        <p:spPr>
          <a:xfrm>
            <a:off x="4231050" y="78458"/>
            <a:ext cx="2533883" cy="8896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7700"/>
              </a:lnSpc>
            </a:pP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ПОРЯДОК НАБОРА</a:t>
            </a:r>
            <a:endParaRPr lang="en-US" b="1" dirty="0">
              <a:solidFill>
                <a:schemeClr val="accent1">
                  <a:lumMod val="7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0826" y="26362"/>
            <a:ext cx="623312" cy="687599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54777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六边形 7"/>
          <p:cNvSpPr/>
          <p:nvPr/>
        </p:nvSpPr>
        <p:spPr>
          <a:xfrm rot="5400000">
            <a:off x="2059702" y="5411477"/>
            <a:ext cx="1487530" cy="1298595"/>
          </a:xfrm>
          <a:prstGeom prst="hexagon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endParaRPr lang="zh-CN" altLang="en-US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6" name="任意多边形 10"/>
          <p:cNvSpPr/>
          <p:nvPr/>
        </p:nvSpPr>
        <p:spPr>
          <a:xfrm rot="5400000">
            <a:off x="-494328" y="1256082"/>
            <a:ext cx="1909763" cy="758825"/>
          </a:xfrm>
          <a:custGeom>
            <a:avLst/>
            <a:gdLst>
              <a:gd name="connsiteX0" fmla="*/ 0 w 1909197"/>
              <a:gd name="connsiteY0" fmla="*/ 758978 h 758978"/>
              <a:gd name="connsiteX1" fmla="*/ 379489 w 1909197"/>
              <a:gd name="connsiteY1" fmla="*/ 0 h 758978"/>
              <a:gd name="connsiteX2" fmla="*/ 1529708 w 1909197"/>
              <a:gd name="connsiteY2" fmla="*/ 0 h 758978"/>
              <a:gd name="connsiteX3" fmla="*/ 1909197 w 1909197"/>
              <a:gd name="connsiteY3" fmla="*/ 758978 h 7589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9197" h="758978">
                <a:moveTo>
                  <a:pt x="0" y="758978"/>
                </a:moveTo>
                <a:lnTo>
                  <a:pt x="379489" y="0"/>
                </a:lnTo>
                <a:lnTo>
                  <a:pt x="1529708" y="0"/>
                </a:lnTo>
                <a:lnTo>
                  <a:pt x="1909197" y="758978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8" name="六边形 12"/>
          <p:cNvSpPr/>
          <p:nvPr/>
        </p:nvSpPr>
        <p:spPr>
          <a:xfrm rot="5400000">
            <a:off x="153441" y="5606016"/>
            <a:ext cx="1116012" cy="963613"/>
          </a:xfrm>
          <a:prstGeom prst="hexagon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19" name="图片 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29" y="2003977"/>
            <a:ext cx="3144837" cy="365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六边形 14"/>
          <p:cNvSpPr/>
          <p:nvPr/>
        </p:nvSpPr>
        <p:spPr>
          <a:xfrm rot="5400000">
            <a:off x="1003703" y="1095192"/>
            <a:ext cx="539750" cy="466725"/>
          </a:xfrm>
          <a:prstGeom prst="hexagon">
            <a:avLst/>
          </a:prstGeom>
          <a:solidFill>
            <a:schemeClr val="bg1">
              <a:lumMod val="65000"/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1" name="六边形 15"/>
          <p:cNvSpPr/>
          <p:nvPr/>
        </p:nvSpPr>
        <p:spPr>
          <a:xfrm rot="5400000">
            <a:off x="954213" y="1805594"/>
            <a:ext cx="269875" cy="233363"/>
          </a:xfrm>
          <a:prstGeom prst="hexagon">
            <a:avLst/>
          </a:prstGeom>
          <a:solidFill>
            <a:schemeClr val="tx2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936526" y="976069"/>
            <a:ext cx="6106538" cy="5786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400" b="1" dirty="0">
              <a:solidFill>
                <a:srgbClr val="FF0000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endParaRPr lang="ru-RU" sz="1400" b="1" dirty="0">
              <a:solidFill>
                <a:srgbClr val="FF0000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r>
              <a:rPr lang="ru-RU" sz="2000" dirty="0"/>
              <a:t>Для поступления необходимы следующие документы:</a:t>
            </a:r>
          </a:p>
          <a:p>
            <a:r>
              <a:rPr lang="ru-RU" sz="2000" i="1" dirty="0"/>
              <a:t>заявление;</a:t>
            </a:r>
          </a:p>
          <a:p>
            <a:r>
              <a:rPr lang="ru-RU" sz="2000" i="1" dirty="0"/>
              <a:t>оригинал и копии документа об образовании, подтверждающего получение высшего или среднего специального образования;</a:t>
            </a:r>
          </a:p>
          <a:p>
            <a:r>
              <a:rPr lang="ru-RU" sz="2000" i="1" dirty="0"/>
              <a:t>для лиц из числа студентов, курсантов, получающих первое общее высшее образование в очной форме получения образования, – письменное согласие (разрешение) руководителя учреждения образования, с указанием получаемой специальности основного образования, курса обучения;</a:t>
            </a:r>
          </a:p>
          <a:p>
            <a:r>
              <a:rPr lang="ru-RU" sz="2000" i="1" dirty="0"/>
              <a:t>три фотографии размером 3 х 4 см;</a:t>
            </a:r>
          </a:p>
          <a:p>
            <a:r>
              <a:rPr lang="ru-RU" sz="2000" i="1" dirty="0"/>
              <a:t>оригинал и копии документа, удостоверяющего личность (для паспорта копии стр.30-33).</a:t>
            </a:r>
            <a:endParaRPr lang="ru-RU" sz="1400" b="1" dirty="0">
              <a:solidFill>
                <a:srgbClr val="FF0000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endParaRPr lang="ru-RU" sz="1400" b="1" dirty="0">
              <a:solidFill>
                <a:srgbClr val="FF0000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endParaRPr lang="ru-RU" sz="1400" b="1" dirty="0">
              <a:solidFill>
                <a:srgbClr val="FF0000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endParaRPr lang="ru-RU" sz="1400" b="1" dirty="0">
              <a:solidFill>
                <a:srgbClr val="FF0000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cxnSp>
        <p:nvCxnSpPr>
          <p:cNvPr id="17" name="Straight Connector 13"/>
          <p:cNvCxnSpPr/>
          <p:nvPr/>
        </p:nvCxnSpPr>
        <p:spPr>
          <a:xfrm flipH="1">
            <a:off x="5644800" y="3033530"/>
            <a:ext cx="1" cy="1592143"/>
          </a:xfrm>
          <a:prstGeom prst="line">
            <a:avLst/>
          </a:prstGeom>
          <a:ln w="38100">
            <a:solidFill>
              <a:srgbClr val="ADBAC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Прямоугольник 1"/>
          <p:cNvSpPr/>
          <p:nvPr/>
        </p:nvSpPr>
        <p:spPr>
          <a:xfrm>
            <a:off x="2154169" y="1161266"/>
            <a:ext cx="768360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accent5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1327" y="1473219"/>
            <a:ext cx="6887114" cy="49381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3CFA264-365E-E32C-38C0-C053D7DB92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072" y="109006"/>
            <a:ext cx="851089" cy="104107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0826" y="26362"/>
            <a:ext cx="623312" cy="687599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Прямоугольник 5"/>
          <p:cNvSpPr/>
          <p:nvPr/>
        </p:nvSpPr>
        <p:spPr>
          <a:xfrm>
            <a:off x="2654207" y="2832122"/>
            <a:ext cx="2909556" cy="13619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b="1" dirty="0">
                <a:solidFill>
                  <a:srgbClr val="FF0000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ФАКУЛЬТЕТ</a:t>
            </a:r>
          </a:p>
          <a:p>
            <a:pPr algn="r"/>
            <a:r>
              <a:rPr lang="ru-RU" b="1" dirty="0">
                <a:solidFill>
                  <a:srgbClr val="FF0000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ПОВЫШЕНИЯ </a:t>
            </a:r>
          </a:p>
          <a:p>
            <a:pPr algn="r"/>
            <a:r>
              <a:rPr lang="ru-RU" b="1" dirty="0">
                <a:solidFill>
                  <a:srgbClr val="FF0000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КВАЛИФИКАЦИИ </a:t>
            </a:r>
          </a:p>
          <a:p>
            <a:pPr algn="r"/>
            <a:r>
              <a:rPr lang="ru-RU" b="1" dirty="0">
                <a:solidFill>
                  <a:srgbClr val="FF0000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И ПЕРЕПОДГОТОВКИ</a:t>
            </a:r>
          </a:p>
          <a:p>
            <a:pPr algn="r"/>
            <a:r>
              <a:rPr lang="ru-RU" sz="1050" b="1" dirty="0">
                <a:solidFill>
                  <a:srgbClr val="5B9BD5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69508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六边形 7"/>
          <p:cNvSpPr/>
          <p:nvPr/>
        </p:nvSpPr>
        <p:spPr>
          <a:xfrm rot="5400000">
            <a:off x="2059702" y="5411477"/>
            <a:ext cx="1487530" cy="1298595"/>
          </a:xfrm>
          <a:prstGeom prst="hexagon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endParaRPr lang="zh-CN" altLang="en-US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6" name="任意多边形 10"/>
          <p:cNvSpPr/>
          <p:nvPr/>
        </p:nvSpPr>
        <p:spPr>
          <a:xfrm rot="5400000">
            <a:off x="-494328" y="1256082"/>
            <a:ext cx="1909763" cy="758825"/>
          </a:xfrm>
          <a:custGeom>
            <a:avLst/>
            <a:gdLst>
              <a:gd name="connsiteX0" fmla="*/ 0 w 1909197"/>
              <a:gd name="connsiteY0" fmla="*/ 758978 h 758978"/>
              <a:gd name="connsiteX1" fmla="*/ 379489 w 1909197"/>
              <a:gd name="connsiteY1" fmla="*/ 0 h 758978"/>
              <a:gd name="connsiteX2" fmla="*/ 1529708 w 1909197"/>
              <a:gd name="connsiteY2" fmla="*/ 0 h 758978"/>
              <a:gd name="connsiteX3" fmla="*/ 1909197 w 1909197"/>
              <a:gd name="connsiteY3" fmla="*/ 758978 h 7589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9197" h="758978">
                <a:moveTo>
                  <a:pt x="0" y="758978"/>
                </a:moveTo>
                <a:lnTo>
                  <a:pt x="379489" y="0"/>
                </a:lnTo>
                <a:lnTo>
                  <a:pt x="1529708" y="0"/>
                </a:lnTo>
                <a:lnTo>
                  <a:pt x="1909197" y="758978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8" name="六边形 12"/>
          <p:cNvSpPr/>
          <p:nvPr/>
        </p:nvSpPr>
        <p:spPr>
          <a:xfrm rot="5400000">
            <a:off x="153441" y="5606016"/>
            <a:ext cx="1116012" cy="963613"/>
          </a:xfrm>
          <a:prstGeom prst="hexagon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19" name="图片 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29" y="2003977"/>
            <a:ext cx="3144837" cy="365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六边形 14"/>
          <p:cNvSpPr/>
          <p:nvPr/>
        </p:nvSpPr>
        <p:spPr>
          <a:xfrm rot="5400000">
            <a:off x="1003703" y="1095192"/>
            <a:ext cx="539750" cy="466725"/>
          </a:xfrm>
          <a:prstGeom prst="hexagon">
            <a:avLst/>
          </a:prstGeom>
          <a:solidFill>
            <a:schemeClr val="bg1">
              <a:lumMod val="65000"/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1" name="六边形 15"/>
          <p:cNvSpPr/>
          <p:nvPr/>
        </p:nvSpPr>
        <p:spPr>
          <a:xfrm rot="5400000">
            <a:off x="954213" y="1805594"/>
            <a:ext cx="269875" cy="233363"/>
          </a:xfrm>
          <a:prstGeom prst="hexagon">
            <a:avLst/>
          </a:prstGeom>
          <a:solidFill>
            <a:schemeClr val="tx2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154169" y="1161266"/>
            <a:ext cx="768360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accent5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7566" y="452097"/>
            <a:ext cx="6887114" cy="49381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141340BA-3F26-1D53-380F-015007F9967E}"/>
              </a:ext>
            </a:extLst>
          </p:cNvPr>
          <p:cNvSpPr txBox="1"/>
          <p:nvPr/>
        </p:nvSpPr>
        <p:spPr>
          <a:xfrm>
            <a:off x="4386041" y="1465585"/>
            <a:ext cx="60989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Начало обучения:</a:t>
            </a:r>
            <a:endParaRPr lang="x-none" dirty="0"/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xmlns="" id="{63BC7D33-EEC7-A11E-C608-0662D1C0FFC6}"/>
              </a:ext>
            </a:extLst>
          </p:cNvPr>
          <p:cNvGraphicFramePr>
            <a:graphicFrameLocks noGrp="1"/>
          </p:cNvGraphicFramePr>
          <p:nvPr/>
        </p:nvGraphicFramePr>
        <p:xfrm>
          <a:off x="3759018" y="1922275"/>
          <a:ext cx="8203342" cy="4351340"/>
        </p:xfrm>
        <a:graphic>
          <a:graphicData uri="http://schemas.openxmlformats.org/drawingml/2006/table">
            <a:tbl>
              <a:tblPr/>
              <a:tblGrid>
                <a:gridCol w="4101671">
                  <a:extLst>
                    <a:ext uri="{9D8B030D-6E8A-4147-A177-3AD203B41FA5}">
                      <a16:colId xmlns:a16="http://schemas.microsoft.com/office/drawing/2014/main" xmlns="" val="2700774681"/>
                    </a:ext>
                  </a:extLst>
                </a:gridCol>
                <a:gridCol w="4101671">
                  <a:extLst>
                    <a:ext uri="{9D8B030D-6E8A-4147-A177-3AD203B41FA5}">
                      <a16:colId xmlns:a16="http://schemas.microsoft.com/office/drawing/2014/main" xmlns="" val="229123097"/>
                    </a:ext>
                  </a:extLst>
                </a:gridCol>
              </a:tblGrid>
              <a:tr h="285334">
                <a:tc>
                  <a:txBody>
                    <a:bodyPr/>
                    <a:lstStyle/>
                    <a:p>
                      <a:pPr algn="ctr"/>
                      <a:r>
                        <a:rPr lang="ru-RU" sz="1400" b="1">
                          <a:effectLst/>
                          <a:latin typeface="verdana" panose="020B0604030504040204" pitchFamily="34" charset="0"/>
                        </a:rPr>
                        <a:t>Специальность</a:t>
                      </a:r>
                      <a:endParaRPr lang="ru-RU" sz="1400">
                        <a:effectLst/>
                      </a:endParaRPr>
                    </a:p>
                  </a:txBody>
                  <a:tcPr marL="71333" marR="71333" marT="35667" marB="3566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>
                          <a:effectLst/>
                          <a:latin typeface="verdana" panose="020B0604030504040204" pitchFamily="34" charset="0"/>
                        </a:rPr>
                        <a:t>Начало обучения</a:t>
                      </a:r>
                      <a:endParaRPr lang="ru-RU" sz="1400">
                        <a:effectLst/>
                      </a:endParaRPr>
                    </a:p>
                  </a:txBody>
                  <a:tcPr marL="71333" marR="71333" marT="35667" marB="3566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962836130"/>
                  </a:ext>
                </a:extLst>
              </a:tr>
              <a:tr h="713334">
                <a:tc>
                  <a:txBody>
                    <a:bodyPr/>
                    <a:lstStyle/>
                    <a:p>
                      <a:r>
                        <a:rPr lang="ru-RU" sz="1400" dirty="0">
                          <a:effectLst/>
                          <a:latin typeface="verdana" panose="020B0604030504040204" pitchFamily="34" charset="0"/>
                        </a:rPr>
                        <a:t>Программное обеспечение информационных систем (вечерняя форма)</a:t>
                      </a:r>
                      <a:endParaRPr lang="ru-RU" sz="1400" dirty="0">
                        <a:effectLst/>
                      </a:endParaRPr>
                    </a:p>
                  </a:txBody>
                  <a:tcPr marL="71333" marR="71333" marT="35667" marB="3566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1400" dirty="0">
                          <a:effectLst/>
                          <a:latin typeface="verdana" panose="020B0604030504040204" pitchFamily="34" charset="0"/>
                        </a:rPr>
                        <a:t>30.09.2024</a:t>
                      </a:r>
                      <a:endParaRPr lang="x-none" sz="1400" dirty="0">
                        <a:effectLst/>
                      </a:endParaRPr>
                    </a:p>
                  </a:txBody>
                  <a:tcPr marL="71333" marR="71333" marT="35667" marB="3566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719537297"/>
                  </a:ext>
                </a:extLst>
              </a:tr>
              <a:tr h="499334">
                <a:tc>
                  <a:txBody>
                    <a:bodyPr/>
                    <a:lstStyle/>
                    <a:p>
                      <a:r>
                        <a:rPr lang="ru-RU" sz="1400" dirty="0">
                          <a:effectLst/>
                          <a:latin typeface="verdana" panose="020B0604030504040204" pitchFamily="34" charset="0"/>
                        </a:rPr>
                        <a:t>Программное обеспечение информационных систем (заочная форма)</a:t>
                      </a:r>
                      <a:endParaRPr lang="ru-RU" sz="1400" dirty="0">
                        <a:effectLst/>
                      </a:endParaRPr>
                    </a:p>
                  </a:txBody>
                  <a:tcPr marL="71333" marR="71333" marT="35667" marB="3566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1400">
                          <a:effectLst/>
                          <a:latin typeface="verdana" panose="020B0604030504040204" pitchFamily="34" charset="0"/>
                        </a:rPr>
                        <a:t>21.10.2024</a:t>
                      </a:r>
                      <a:endParaRPr lang="x-none" sz="1400">
                        <a:effectLst/>
                      </a:endParaRPr>
                    </a:p>
                  </a:txBody>
                  <a:tcPr marL="71333" marR="71333" marT="35667" marB="3566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169487736"/>
                  </a:ext>
                </a:extLst>
              </a:tr>
              <a:tr h="499334">
                <a:tc>
                  <a:txBody>
                    <a:bodyPr/>
                    <a:lstStyle/>
                    <a:p>
                      <a:r>
                        <a:rPr lang="ru-RU" sz="1400" dirty="0">
                          <a:effectLst/>
                          <a:latin typeface="verdana" panose="020B0604030504040204" pitchFamily="34" charset="0"/>
                        </a:rPr>
                        <a:t>Веб-дизайн и компьютерная графика (вечерняя форма)</a:t>
                      </a:r>
                      <a:endParaRPr lang="ru-RU" sz="1400" dirty="0">
                        <a:effectLst/>
                      </a:endParaRPr>
                    </a:p>
                  </a:txBody>
                  <a:tcPr marL="71333" marR="71333" marT="35667" marB="3566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1400" dirty="0">
                          <a:effectLst/>
                          <a:latin typeface="verdana" panose="020B0604030504040204" pitchFamily="34" charset="0"/>
                        </a:rPr>
                        <a:t>02.09.2024</a:t>
                      </a:r>
                      <a:endParaRPr lang="x-none" sz="1400" dirty="0">
                        <a:effectLst/>
                      </a:endParaRPr>
                    </a:p>
                  </a:txBody>
                  <a:tcPr marL="71333" marR="71333" marT="35667" marB="3566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276293160"/>
                  </a:ext>
                </a:extLst>
              </a:tr>
              <a:tr h="499334">
                <a:tc>
                  <a:txBody>
                    <a:bodyPr/>
                    <a:lstStyle/>
                    <a:p>
                      <a:r>
                        <a:rPr lang="ru-RU" sz="1400">
                          <a:effectLst/>
                          <a:latin typeface="verdana" panose="020B0604030504040204" pitchFamily="34" charset="0"/>
                        </a:rPr>
                        <a:t>Веб-дизайн и компьютерная графика (заочная форма)</a:t>
                      </a:r>
                      <a:endParaRPr lang="ru-RU" sz="1400">
                        <a:effectLst/>
                      </a:endParaRPr>
                    </a:p>
                  </a:txBody>
                  <a:tcPr marL="71333" marR="71333" marT="35667" marB="3566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1400" dirty="0">
                          <a:effectLst/>
                          <a:latin typeface="verdana" panose="020B0604030504040204" pitchFamily="34" charset="0"/>
                        </a:rPr>
                        <a:t>14.10.2024</a:t>
                      </a:r>
                      <a:endParaRPr lang="x-none" sz="1400" dirty="0">
                        <a:effectLst/>
                      </a:endParaRPr>
                    </a:p>
                  </a:txBody>
                  <a:tcPr marL="71333" marR="71333" marT="35667" marB="3566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935693718"/>
                  </a:ext>
                </a:extLst>
              </a:tr>
              <a:tr h="285334">
                <a:tc>
                  <a:txBody>
                    <a:bodyPr/>
                    <a:lstStyle/>
                    <a:p>
                      <a:r>
                        <a:rPr lang="ru-RU" sz="1400">
                          <a:effectLst/>
                          <a:latin typeface="verdana" panose="020B0604030504040204" pitchFamily="34" charset="0"/>
                        </a:rPr>
                        <a:t>Электронный бизнес (вечерняя форма)</a:t>
                      </a:r>
                      <a:endParaRPr lang="ru-RU" sz="1400">
                        <a:effectLst/>
                      </a:endParaRPr>
                    </a:p>
                  </a:txBody>
                  <a:tcPr marL="71333" marR="71333" marT="35667" marB="3566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1400">
                          <a:effectLst/>
                          <a:latin typeface="verdana" panose="020B0604030504040204" pitchFamily="34" charset="0"/>
                        </a:rPr>
                        <a:t>23.09.2024</a:t>
                      </a:r>
                      <a:endParaRPr lang="x-none" sz="1400">
                        <a:effectLst/>
                      </a:endParaRPr>
                    </a:p>
                  </a:txBody>
                  <a:tcPr marL="71333" marR="71333" marT="35667" marB="3566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698485968"/>
                  </a:ext>
                </a:extLst>
              </a:tr>
              <a:tr h="285334">
                <a:tc>
                  <a:txBody>
                    <a:bodyPr/>
                    <a:lstStyle/>
                    <a:p>
                      <a:r>
                        <a:rPr lang="ru-RU" sz="1400">
                          <a:effectLst/>
                          <a:latin typeface="verdana" panose="020B0604030504040204" pitchFamily="34" charset="0"/>
                        </a:rPr>
                        <a:t>Электронный бизнес (заочная форма)</a:t>
                      </a:r>
                      <a:endParaRPr lang="ru-RU" sz="1400">
                        <a:effectLst/>
                      </a:endParaRPr>
                    </a:p>
                  </a:txBody>
                  <a:tcPr marL="71333" marR="71333" marT="35667" marB="3566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1400">
                          <a:effectLst/>
                          <a:latin typeface="verdana" panose="020B0604030504040204" pitchFamily="34" charset="0"/>
                        </a:rPr>
                        <a:t>07.10.2024</a:t>
                      </a:r>
                      <a:endParaRPr lang="x-none" sz="1400">
                        <a:effectLst/>
                      </a:endParaRPr>
                    </a:p>
                  </a:txBody>
                  <a:tcPr marL="71333" marR="71333" marT="35667" marB="3566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918529700"/>
                  </a:ext>
                </a:extLst>
              </a:tr>
              <a:tr h="499334">
                <a:tc>
                  <a:txBody>
                    <a:bodyPr/>
                    <a:lstStyle/>
                    <a:p>
                      <a:r>
                        <a:rPr lang="ru-RU" sz="1400" dirty="0">
                          <a:effectLst/>
                          <a:latin typeface="verdana" panose="020B0604030504040204" pitchFamily="34" charset="0"/>
                        </a:rPr>
                        <a:t>Защита персональных данных (вечерняя форма)</a:t>
                      </a:r>
                      <a:endParaRPr lang="ru-RU" sz="1400" dirty="0">
                        <a:effectLst/>
                      </a:endParaRPr>
                    </a:p>
                  </a:txBody>
                  <a:tcPr marL="71333" marR="71333" marT="35667" marB="3566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1400" dirty="0">
                          <a:effectLst/>
                          <a:latin typeface="verdana" panose="020B0604030504040204" pitchFamily="34" charset="0"/>
                        </a:rPr>
                        <a:t>14.10.2024</a:t>
                      </a:r>
                      <a:endParaRPr lang="x-none" sz="1400" dirty="0">
                        <a:effectLst/>
                      </a:endParaRPr>
                    </a:p>
                  </a:txBody>
                  <a:tcPr marL="71333" marR="71333" marT="35667" marB="3566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695783860"/>
                  </a:ext>
                </a:extLst>
              </a:tr>
              <a:tr h="499334">
                <a:tc>
                  <a:txBody>
                    <a:bodyPr/>
                    <a:lstStyle/>
                    <a:p>
                      <a:r>
                        <a:rPr lang="ru-RU" sz="1400" dirty="0">
                          <a:effectLst/>
                          <a:latin typeface="verdana" panose="020B0604030504040204" pitchFamily="34" charset="0"/>
                        </a:rPr>
                        <a:t>Защита персональных данных (заочная форма)</a:t>
                      </a:r>
                      <a:endParaRPr lang="ru-RU" sz="1400" dirty="0">
                        <a:effectLst/>
                      </a:endParaRPr>
                    </a:p>
                  </a:txBody>
                  <a:tcPr marL="71333" marR="71333" marT="35667" marB="3566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1400" dirty="0">
                          <a:effectLst/>
                          <a:latin typeface="verdana" panose="020B0604030504040204" pitchFamily="34" charset="0"/>
                        </a:rPr>
                        <a:t>07.10.2024</a:t>
                      </a:r>
                      <a:endParaRPr lang="x-none" sz="1400" dirty="0">
                        <a:effectLst/>
                      </a:endParaRPr>
                    </a:p>
                  </a:txBody>
                  <a:tcPr marL="71333" marR="71333" marT="35667" marB="3566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731384350"/>
                  </a:ext>
                </a:extLst>
              </a:tr>
              <a:tr h="285334">
                <a:tc>
                  <a:txBody>
                    <a:bodyPr/>
                    <a:lstStyle/>
                    <a:p>
                      <a:r>
                        <a:rPr lang="ru-RU" sz="1400">
                          <a:effectLst/>
                          <a:latin typeface="verdana" panose="020B0604030504040204" pitchFamily="34" charset="0"/>
                        </a:rPr>
                        <a:t>Тестирование программного обеспечения</a:t>
                      </a:r>
                      <a:endParaRPr lang="ru-RU" sz="1400">
                        <a:effectLst/>
                      </a:endParaRPr>
                    </a:p>
                  </a:txBody>
                  <a:tcPr marL="71333" marR="71333" marT="35667" marB="3566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1400" dirty="0">
                          <a:effectLst/>
                          <a:latin typeface="verdana" panose="020B0604030504040204" pitchFamily="34" charset="0"/>
                        </a:rPr>
                        <a:t>21.10.2024</a:t>
                      </a:r>
                      <a:endParaRPr lang="x-none" sz="1400" dirty="0">
                        <a:effectLst/>
                      </a:endParaRPr>
                    </a:p>
                  </a:txBody>
                  <a:tcPr marL="71333" marR="71333" marT="35667" marB="3566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818751929"/>
                  </a:ext>
                </a:extLst>
              </a:tr>
            </a:tbl>
          </a:graphicData>
        </a:graphic>
      </p:graphicFrame>
      <p:pic>
        <p:nvPicPr>
          <p:cNvPr id="5" name="Picture 2">
            <a:extLst>
              <a:ext uri="{FF2B5EF4-FFF2-40B4-BE49-F238E27FC236}">
                <a16:creationId xmlns:a16="http://schemas.microsoft.com/office/drawing/2014/main" xmlns="" id="{0E7355FA-8413-2427-2C68-7616C506D7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48" y="38381"/>
            <a:ext cx="851089" cy="104107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B87A9777-6D60-10B8-B829-70AF770144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217" y="4267625"/>
            <a:ext cx="2590375" cy="2590375"/>
          </a:xfrm>
          <a:prstGeom prst="rect">
            <a:avLst/>
          </a:prstGeom>
        </p:spPr>
      </p:pic>
      <p:pic>
        <p:nvPicPr>
          <p:cNvPr id="15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0826" y="26362"/>
            <a:ext cx="623312" cy="687599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94118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2843</TotalTime>
  <Words>1870</Words>
  <Application>Microsoft Office PowerPoint</Application>
  <PresentationFormat>Произвольный</PresentationFormat>
  <Paragraphs>339</Paragraphs>
  <Slides>25</Slides>
  <Notes>3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7" baseType="lpstr">
      <vt:lpstr>1_Тема Office</vt:lpstr>
      <vt:lpstr>Unknown</vt:lpstr>
      <vt:lpstr>Презентация PowerPoint</vt:lpstr>
      <vt:lpstr>Белорусский государственный университет  информатики и радиоэлектроники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Получение образования в случаях, предусмотренных Кодексом,  сопровождается текущей, промежуточной и итоговой аттестацией  </vt:lpstr>
      <vt:lpstr>Презентация PowerPoint</vt:lpstr>
      <vt:lpstr>Презентация PowerPoint</vt:lpstr>
      <vt:lpstr>Презентация PowerPoint</vt:lpstr>
      <vt:lpstr>Веб-дизайн и компьютерная графика Организация учебного процесса</vt:lpstr>
      <vt:lpstr>Презентация PowerPoint</vt:lpstr>
      <vt:lpstr>Специальность «Электронный бизнес» Организация учебного процесса</vt:lpstr>
      <vt:lpstr>Презентация PowerPoint</vt:lpstr>
      <vt:lpstr>Защита персональных данных Организация учебного процесса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Certified Windows</dc:creator>
  <cp:lastModifiedBy>Nadya</cp:lastModifiedBy>
  <cp:revision>118</cp:revision>
  <cp:lastPrinted>2024-08-22T14:31:33Z</cp:lastPrinted>
  <dcterms:created xsi:type="dcterms:W3CDTF">2019-10-23T16:07:18Z</dcterms:created>
  <dcterms:modified xsi:type="dcterms:W3CDTF">2024-08-23T09:22:08Z</dcterms:modified>
</cp:coreProperties>
</file>