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  <p:sldId id="272" r:id="rId14"/>
    <p:sldId id="276" r:id="rId15"/>
    <p:sldId id="267" r:id="rId16"/>
    <p:sldId id="268" r:id="rId17"/>
    <p:sldId id="274" r:id="rId18"/>
    <p:sldId id="271" r:id="rId19"/>
    <p:sldId id="269" r:id="rId20"/>
    <p:sldId id="27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iitdiplom.bsuir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iti.bsuir.by/user/info/advert/36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iti.bsuir.by/files/user/51/%D0%93%D1%80%D0%B0%D1%84%D0%B8%D0%BA%20%D0%BA%D0%BE%D0%BD%D1%81%D1%83%D0%BB%D1%8C%D1%82%D0%B0%D1%86%D0%B8%D0%B9%20%D0%BF%D0%BE%20%D0%A2%D0%AD%D0%9E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iti.bsuir.by/files/user/51/%D0%93%D1%80%D0%B0%D1%84%D0%B8%D0%BA%20%D0%BA%D0%BE%D0%BD%D1%81%D1%83%D0%BB%D1%8C%D1%82%D0%B0%D1%86%D0%B8%D0%B9%20%D0%BF%D0%BE%20%D0%BD%D0%BE%D1%80%D0%BC%D0%BE%D0%BA%D0%BE%D0%BD%D1%82%D1%80%D0%BE%D0%BB%D1%8E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suir.by/m/12_100229_1_175410.pdf" TargetMode="External"/><Relationship Id="rId2" Type="http://schemas.openxmlformats.org/officeDocument/2006/relationships/hyperlink" Target="https://www.bsuir.by/ru/sektor-studencheskoy-nauki/nauchnaya-konferentsiya-bguir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/files/user/51/%D0%9F%D1%80%D0%B8%D0%BA%D0%B0%D0%B7%20%D0%9F%D0%94%D0%9F%20%D0%9F%D0%9E%D0%98%D0%A2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/files/user/51/%D0%9F%D1%80%D0%B8%D0%BA%D0%B0%D0%B7%20%D0%9F%D0%94%D0%9F%20%D0%9F%D0%9E%D0%98%D0%A2.pdf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iti.bsuir.by/user/info/advert/36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9994964" cy="3329581"/>
          </a:xfrm>
        </p:spPr>
        <p:txBody>
          <a:bodyPr/>
          <a:lstStyle/>
          <a:p>
            <a:r>
              <a:rPr lang="ru-RU" sz="6000" dirty="0"/>
              <a:t>Организационное собрание по преддипломной практике и дипломному проектированию</a:t>
            </a:r>
            <a:endParaRPr lang="en-US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Со студентами ЗФО ФКТ ИИТ (специальность ПОИТ)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28613" y="5638800"/>
            <a:ext cx="992130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/>
              <a:t>Ответственный за преддипломную практику и дипломное проектирование</a:t>
            </a:r>
          </a:p>
          <a:p>
            <a:pPr algn="ctr"/>
            <a:r>
              <a:rPr lang="ru-RU" sz="2000" dirty="0"/>
              <a:t>старший преподаватель кафедры </a:t>
            </a:r>
            <a:r>
              <a:rPr lang="ru-RU" sz="2000" dirty="0" err="1"/>
              <a:t>ИСиТ</a:t>
            </a:r>
            <a:r>
              <a:rPr lang="ru-RU" sz="2000" dirty="0"/>
              <a:t> Савенко Андрей Геннадьевич</a:t>
            </a:r>
          </a:p>
          <a:p>
            <a:pPr algn="ctr"/>
            <a:r>
              <a:rPr lang="ru-RU" sz="2000" dirty="0"/>
              <a:t>Минск, 11.09.2024</a:t>
            </a:r>
            <a:r>
              <a:rPr lang="en-US" sz="2000" dirty="0"/>
              <a:t> </a:t>
            </a:r>
            <a:r>
              <a:rPr lang="ru-RU" sz="2000" dirty="0"/>
              <a:t>и 14.09.2024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87622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660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291906"/>
            <a:ext cx="11446624" cy="5566094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b="1" dirty="0"/>
              <a:t>3 Проектирование и разработка программного средства (</a:t>
            </a:r>
            <a:r>
              <a:rPr lang="en-US" b="1" dirty="0"/>
              <a:t>~</a:t>
            </a:r>
            <a:r>
              <a:rPr lang="ru-RU" b="1" dirty="0"/>
              <a:t>15-20 страниц). </a:t>
            </a:r>
            <a:endParaRPr lang="ru-BY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может включать различные виды диаграмм (например UML), схемы алгоритмов, интерфейсы между компонентами и модулями ПС и т.п., а также их описание.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может содержать: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архитектуры ПС, диаграмму взаимодействия компонентов ПС (при необходимости) и другие виды технического проектирование ПС;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алгоритмов ПС, с обязательных составлением блок-схем разработанных алгоритмов и общим алгоритмом работы ПС;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диаграммы классов;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диаграммы развёртывания; 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интерфейса ПС;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проектирование и разработку базы данных ПС с отображением структуры полей таблиц, атрибутов;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– управление процессом разработки с помощью контроля версий и т.д.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должен содержать ссылки на исходные коды, реализующие некоторые из разработанных элементов проекта ПС.</a:t>
            </a:r>
            <a:endParaRPr lang="ru-BY" sz="17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131093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637282"/>
            <a:ext cx="11446624" cy="4730267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/>
              <a:t>4 Тестирование программного средства (</a:t>
            </a:r>
            <a:r>
              <a:rPr lang="en-US" sz="2400" b="1" dirty="0"/>
              <a:t>~</a:t>
            </a:r>
            <a:r>
              <a:rPr lang="ru-RU" sz="2400" b="1" dirty="0"/>
              <a:t>5-10 страниц).</a:t>
            </a:r>
            <a:endParaRPr lang="ru-BY" sz="2400" b="1" dirty="0"/>
          </a:p>
          <a:p>
            <a:pPr algn="just">
              <a:spcAft>
                <a:spcPts val="0"/>
              </a:spcAft>
            </a:pPr>
            <a:r>
              <a:rPr lang="ru-RU" b="1" dirty="0"/>
              <a:t>Раздел должен содержать некоторое ограниченное число разработанных тестов для проверки работоспособности ПС или некоторой его части, отражающих ожидаемый и фактически полученный результат. Сведения об отладке ПС в случае обнаружения ошибок;</a:t>
            </a:r>
          </a:p>
          <a:p>
            <a:pPr algn="just">
              <a:spcAft>
                <a:spcPts val="0"/>
              </a:spcAft>
            </a:pPr>
            <a:endParaRPr lang="ru-BY" b="1" dirty="0"/>
          </a:p>
          <a:p>
            <a:pPr marL="0" lvl="0" indent="0" algn="just">
              <a:spcAft>
                <a:spcPts val="0"/>
              </a:spcAft>
              <a:buNone/>
            </a:pPr>
            <a:r>
              <a:rPr lang="ru-RU" sz="2400" b="1" dirty="0"/>
              <a:t>5 Руководство по эксплуатации программного средства (</a:t>
            </a:r>
            <a:r>
              <a:rPr lang="en-US" sz="2400" b="1" dirty="0"/>
              <a:t>~</a:t>
            </a:r>
            <a:r>
              <a:rPr lang="ru-RU" sz="2400" b="1" dirty="0"/>
              <a:t>7-10 страниц).</a:t>
            </a:r>
            <a:endParaRPr lang="ru-BY" sz="2400" b="1" dirty="0"/>
          </a:p>
          <a:p>
            <a:pPr algn="just">
              <a:spcAft>
                <a:spcPts val="0"/>
              </a:spcAft>
            </a:pPr>
            <a:r>
              <a:rPr lang="ru-RU" b="1" dirty="0"/>
              <a:t>	Раздел должен содержать составленное руководство по эксплуатации ПС с описанием использования основных функций и их иллюстрацией посредствам снимков экрана (скриншотов) разработанного ПС.</a:t>
            </a:r>
            <a:endParaRPr lang="ru-BY" b="1" dirty="0"/>
          </a:p>
          <a:p>
            <a:pPr algn="just">
              <a:spcAft>
                <a:spcPts val="0"/>
              </a:spcAft>
            </a:pPr>
            <a:r>
              <a:rPr lang="ru-RU" b="1" dirty="0"/>
              <a:t>	Возможно приведение руководства по установке или развёртыванию ПС.</a:t>
            </a:r>
            <a:endParaRPr lang="ru-BY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67382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637282"/>
            <a:ext cx="11446624" cy="4730267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2800" b="1" dirty="0"/>
              <a:t>6 Технико-экономическое обоснование разработки программного средства (</a:t>
            </a:r>
            <a:r>
              <a:rPr lang="en-US" sz="2800" b="1" dirty="0"/>
              <a:t>~</a:t>
            </a:r>
            <a:r>
              <a:rPr lang="ru-RU" sz="2800" b="1" dirty="0"/>
              <a:t>5-10 страниц).</a:t>
            </a:r>
            <a:endParaRPr lang="ru-BY" sz="2800" b="1" dirty="0"/>
          </a:p>
          <a:p>
            <a:pPr algn="just">
              <a:spcAft>
                <a:spcPts val="0"/>
              </a:spcAft>
            </a:pPr>
            <a:r>
              <a:rPr lang="ru-RU" sz="2400" b="1" dirty="0"/>
              <a:t>	В разделе должны быть отражены расчёты технико-экономического обоснования разработки ПС в соответствии с заданием, выданным консультантом по технико-экономическому обоснованию. На каждую формулу расчёта того или иного экономического показателя должна быть ссылка на источник откуда она взята (как правило это пособие по технико-экономическому обоснованию).</a:t>
            </a:r>
            <a:endParaRPr lang="ru-BY" sz="2400" b="1" dirty="0"/>
          </a:p>
          <a:p>
            <a:pPr marL="0" indent="0">
              <a:buNone/>
            </a:pPr>
            <a:endParaRPr lang="en-US" sz="2400" b="1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438784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5660" y="236752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637282"/>
            <a:ext cx="11446624" cy="4730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/>
              <a:t>Менять название и количество разделов пояснительной записки ЗАПРЕЩЕНО. </a:t>
            </a:r>
          </a:p>
          <a:p>
            <a:pPr marL="0" indent="0">
              <a:buNone/>
            </a:pPr>
            <a:r>
              <a:rPr lang="ru-RU" sz="3200" b="1" dirty="0"/>
              <a:t>Наполнение разделов определяется руководителем в соответствии с темой вашего ДП.</a:t>
            </a:r>
            <a:endParaRPr lang="en-US" sz="2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009745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8258" y="236752"/>
            <a:ext cx="10246036" cy="753149"/>
          </a:xfrm>
        </p:spPr>
        <p:txBody>
          <a:bodyPr/>
          <a:lstStyle/>
          <a:p>
            <a:r>
              <a:rPr lang="ru-RU" sz="3200" b="1" dirty="0"/>
              <a:t>Сопровождение дипломного проектирования</a:t>
            </a:r>
            <a:endParaRPr lang="en-US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8257" y="1637282"/>
            <a:ext cx="5897743" cy="473026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/>
              <a:t>Веб-система: </a:t>
            </a:r>
            <a:r>
              <a:rPr lang="en-US" sz="2400" b="1" dirty="0">
                <a:hlinkClick r:id="rId2"/>
              </a:rPr>
              <a:t>www.iitdiplom.bsuir.by</a:t>
            </a:r>
            <a:r>
              <a:rPr lang="en-US" sz="2400" b="1" dirty="0"/>
              <a:t>	</a:t>
            </a:r>
            <a:endParaRPr lang="en-US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12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902D1F6-F274-4D05-8C65-B74D93099B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57" y="2223082"/>
            <a:ext cx="5897743" cy="308109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84E3D16-1383-4D88-B325-972CA12B5B8F}"/>
              </a:ext>
            </a:extLst>
          </p:cNvPr>
          <p:cNvSpPr txBox="1"/>
          <p:nvPr/>
        </p:nvSpPr>
        <p:spPr>
          <a:xfrm>
            <a:off x="7325117" y="1219262"/>
            <a:ext cx="455124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800" b="1" dirty="0"/>
              <a:t>Страница по ПДП и ДП на сайте ИИТ </a:t>
            </a:r>
          </a:p>
          <a:p>
            <a:r>
              <a:rPr lang="ru-RU" sz="1800" b="1" dirty="0"/>
              <a:t>(постоянно обновляется!) </a:t>
            </a:r>
          </a:p>
          <a:p>
            <a:r>
              <a:rPr lang="en-US" sz="1800" b="1" dirty="0">
                <a:hlinkClick r:id="rId4" action="ppaction://hlinkfile"/>
              </a:rPr>
              <a:t>iti.bsuir.by/user/info/advert/36</a:t>
            </a:r>
            <a:endParaRPr lang="ru-BY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0CA0BBF-24DB-49D9-B999-46DE7DD030A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2213" y="2142592"/>
            <a:ext cx="5542735" cy="4730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989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2" y="0"/>
            <a:ext cx="9404723" cy="1400530"/>
          </a:xfrm>
        </p:spPr>
        <p:txBody>
          <a:bodyPr/>
          <a:lstStyle/>
          <a:p>
            <a:r>
              <a:rPr lang="ru-RU" dirty="0"/>
              <a:t>Технико-экономическое обоснование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6112" y="4354022"/>
            <a:ext cx="111907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/>
              <a:t>Необходимо получить задание у преподавателя (учитывая специфику вашего ПО – разрабатывается для себя/ разрабатывается для компании, бесплатное/платное и т.д.), выполнить, отослать на проверку по электронной почте/СЭО </a:t>
            </a:r>
            <a:r>
              <a:rPr lang="en-US" sz="2200" dirty="0"/>
              <a:t>Moodle</a:t>
            </a:r>
            <a:r>
              <a:rPr lang="ru-RU" sz="2200" dirty="0"/>
              <a:t>. Затем получить подпись на титульном листе очно в указанные дни и время консультации, предварительно уточнив по почте.</a:t>
            </a:r>
          </a:p>
          <a:p>
            <a:r>
              <a:rPr lang="ru-RU" sz="2200" dirty="0">
                <a:solidFill>
                  <a:srgbClr val="FF0000"/>
                </a:solidFill>
              </a:rPr>
              <a:t>ПОДПИСЬ МОЖНО ПОЛУЧИТЬ ТОЛЬКО ДО 3</a:t>
            </a:r>
            <a:r>
              <a:rPr lang="en-US" sz="2200" dirty="0">
                <a:solidFill>
                  <a:srgbClr val="FF0000"/>
                </a:solidFill>
              </a:rPr>
              <a:t>0</a:t>
            </a:r>
            <a:r>
              <a:rPr lang="ru-RU" sz="2200" dirty="0">
                <a:solidFill>
                  <a:srgbClr val="FF0000"/>
                </a:solidFill>
              </a:rPr>
              <a:t>.12.2024!!!!!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38406" y="1347269"/>
            <a:ext cx="8946541" cy="827676"/>
          </a:xfrm>
        </p:spPr>
        <p:txBody>
          <a:bodyPr/>
          <a:lstStyle/>
          <a:p>
            <a:r>
              <a:rPr lang="ru-RU" sz="2400" dirty="0"/>
              <a:t>Консультант по ТЭО Горовой Владимир Геннадьевич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5201" y="2865023"/>
            <a:ext cx="6495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hlinkClick r:id="rId2"/>
              </a:rPr>
              <a:t>График консультаций по ТЭО (ссылка)</a:t>
            </a:r>
            <a:endParaRPr lang="en-US" sz="24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C32B58B-426F-4D89-842F-E183377461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134" y="1841701"/>
            <a:ext cx="4610067" cy="2512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0727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245" y="62020"/>
            <a:ext cx="9404723" cy="1062815"/>
          </a:xfrm>
        </p:spPr>
        <p:txBody>
          <a:bodyPr/>
          <a:lstStyle/>
          <a:p>
            <a:r>
              <a:rPr lang="ru-RU" dirty="0" err="1"/>
              <a:t>Нормоконтроль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46358" y="756458"/>
            <a:ext cx="10489941" cy="6101541"/>
          </a:xfrm>
        </p:spPr>
        <p:txBody>
          <a:bodyPr>
            <a:normAutofit fontScale="85000" lnSpcReduction="20000"/>
          </a:bodyPr>
          <a:lstStyle/>
          <a:p>
            <a:r>
              <a:rPr lang="ru-RU" sz="2800" dirty="0"/>
              <a:t>Группы 181071-73 - </a:t>
            </a:r>
            <a:r>
              <a:rPr lang="ru-RU" sz="2800" dirty="0" err="1"/>
              <a:t>Шелягович</a:t>
            </a:r>
            <a:r>
              <a:rPr lang="ru-RU" sz="2800" dirty="0"/>
              <a:t> А.С. (кафедра </a:t>
            </a:r>
            <a:r>
              <a:rPr lang="ru-RU" sz="2800" dirty="0" err="1"/>
              <a:t>ИСиТ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r>
              <a:rPr lang="ru-RU" sz="2800" dirty="0"/>
              <a:t>                                       </a:t>
            </a:r>
            <a:r>
              <a:rPr lang="en-US" sz="2800" dirty="0"/>
              <a:t>  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ru-RU" sz="14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en-US" sz="1100" dirty="0"/>
          </a:p>
          <a:p>
            <a:pPr marL="0" indent="0">
              <a:buNone/>
            </a:pPr>
            <a:endParaRPr lang="ru-RU" sz="1100" dirty="0"/>
          </a:p>
          <a:p>
            <a:r>
              <a:rPr lang="ru-RU" sz="2800" dirty="0"/>
              <a:t>Группы 181074-76 – Шведова О.А. (кафедра </a:t>
            </a:r>
            <a:r>
              <a:rPr lang="ru-RU" sz="2800" dirty="0" err="1"/>
              <a:t>ИСиТ</a:t>
            </a:r>
            <a:r>
              <a:rPr lang="ru-RU" sz="2800" dirty="0"/>
              <a:t>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100" dirty="0"/>
          </a:p>
          <a:p>
            <a:pPr marL="0" indent="0">
              <a:buNone/>
            </a:pPr>
            <a:r>
              <a:rPr lang="ru-RU" sz="2800" dirty="0" err="1"/>
              <a:t>Нормоконтроль</a:t>
            </a:r>
            <a:r>
              <a:rPr lang="ru-RU" sz="2800" dirty="0"/>
              <a:t> необходимо пройти </a:t>
            </a:r>
            <a:r>
              <a:rPr lang="ru-RU" sz="2800" u="sng" dirty="0"/>
              <a:t>до 30.12.2024.                            </a:t>
            </a:r>
            <a:r>
              <a:rPr lang="ru-RU" sz="2800" dirty="0">
                <a:hlinkClick r:id="rId2"/>
              </a:rPr>
              <a:t>График консультаций по </a:t>
            </a:r>
            <a:r>
              <a:rPr lang="ru-RU" sz="2800" dirty="0" err="1">
                <a:hlinkClick r:id="rId2"/>
              </a:rPr>
              <a:t>нормоконтролю</a:t>
            </a:r>
            <a:r>
              <a:rPr lang="ru-RU" sz="2800" dirty="0">
                <a:hlinkClick r:id="rId2"/>
              </a:rPr>
              <a:t> (ссылка)</a:t>
            </a:r>
            <a:endParaRPr lang="en-US" sz="28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2A9B4B-99F3-4DFD-B346-8E37A7D23E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855" y="1156108"/>
            <a:ext cx="8439150" cy="222885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855" y="3784608"/>
            <a:ext cx="7468342" cy="21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6418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864354"/>
          </a:xfrm>
        </p:spPr>
        <p:txBody>
          <a:bodyPr/>
          <a:lstStyle/>
          <a:p>
            <a:r>
              <a:rPr lang="ru-RU" dirty="0"/>
              <a:t>Рабочие комиссии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506" y="1551964"/>
            <a:ext cx="10444294" cy="5156408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sz="4000" b="1" u="sng" dirty="0"/>
              <a:t>ОБЯЗАТЕЛЬНОЕ ТРЕБОВАНИЕ </a:t>
            </a:r>
            <a:r>
              <a:rPr lang="ru-RU" sz="4000" b="1" dirty="0"/>
              <a:t>для всех дипломных проектов у любого руководителя – подготовить к предзащите ДП (рабочая комиссия) </a:t>
            </a:r>
            <a:r>
              <a:rPr lang="ru-RU" sz="4000" b="1" u="sng" dirty="0"/>
              <a:t>тезисы доклада </a:t>
            </a:r>
            <a:r>
              <a:rPr lang="ru-RU" sz="4000" b="1" dirty="0"/>
              <a:t>на 61-ю СНТК по теме ДП</a:t>
            </a:r>
            <a:r>
              <a:rPr lang="en-US" sz="4000" b="1" dirty="0"/>
              <a:t>!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Информация по конференции:</a:t>
            </a:r>
          </a:p>
          <a:p>
            <a:pPr marL="0" indent="0">
              <a:buNone/>
            </a:pPr>
            <a:r>
              <a:rPr lang="en-US" sz="4000" b="1" dirty="0">
                <a:hlinkClick r:id="rId2"/>
              </a:rPr>
              <a:t>https://www.bsuir.by/ru/sektor-studencheskoy-nauki/nauchnaya-konferentsiya-bguir</a:t>
            </a:r>
            <a:r>
              <a:rPr lang="ru-RU" sz="4000" b="1" dirty="0">
                <a:hlinkClick r:id="rId2"/>
              </a:rPr>
              <a:t> (ссылка)</a:t>
            </a:r>
            <a:endParaRPr lang="ru-RU" sz="4000" b="1" dirty="0"/>
          </a:p>
          <a:p>
            <a:pPr marL="0" indent="0">
              <a:buNone/>
            </a:pPr>
            <a:r>
              <a:rPr lang="ru-RU" sz="4000" b="1" dirty="0"/>
              <a:t>Пример сборника  тезисов прошлого года:</a:t>
            </a:r>
            <a:br>
              <a:rPr lang="ru-RU" sz="4000" b="1" dirty="0"/>
            </a:br>
            <a:r>
              <a:rPr lang="en-US" sz="4000" b="1" dirty="0">
                <a:hlinkClick r:id="rId3"/>
              </a:rPr>
              <a:t>https://www.bsuir.by/m/12_100229_1_175410.pdf</a:t>
            </a:r>
            <a:endParaRPr lang="en-US" sz="4000" b="1" dirty="0"/>
          </a:p>
          <a:p>
            <a:pPr marL="0" indent="0">
              <a:buNone/>
            </a:pP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246694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5245" y="62020"/>
            <a:ext cx="9404723" cy="1062815"/>
          </a:xfrm>
        </p:spPr>
        <p:txBody>
          <a:bodyPr/>
          <a:lstStyle/>
          <a:p>
            <a:r>
              <a:rPr lang="ru-RU" sz="5400" b="1" dirty="0" err="1"/>
              <a:t>Дедлайны</a:t>
            </a:r>
            <a:endParaRPr lang="en-US" sz="54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995245" y="1570779"/>
            <a:ext cx="8946541" cy="4195481"/>
          </a:xfrm>
        </p:spPr>
        <p:txBody>
          <a:bodyPr>
            <a:normAutofit fontScale="92500" lnSpcReduction="20000"/>
          </a:bodyPr>
          <a:lstStyle/>
          <a:p>
            <a:r>
              <a:rPr lang="ru-RU" sz="2600" dirty="0"/>
              <a:t>Защита преддипломной практики – 06.11.2024;</a:t>
            </a:r>
          </a:p>
          <a:p>
            <a:r>
              <a:rPr lang="ru-RU" sz="2600" dirty="0"/>
              <a:t>Технико-экономическое обоснование – 30.12.2024 (ВНИМАНИЕ: большие очереди на подпись в конце декабря!);</a:t>
            </a:r>
          </a:p>
          <a:p>
            <a:r>
              <a:rPr lang="ru-RU" sz="2600" dirty="0" err="1"/>
              <a:t>Нормоконтроль</a:t>
            </a:r>
            <a:r>
              <a:rPr lang="ru-RU" sz="2600" dirty="0"/>
              <a:t> – 30.12.2024 (ВНИМАНИЕ: большие очереди на подпись в конце декабря!);</a:t>
            </a:r>
          </a:p>
          <a:p>
            <a:r>
              <a:rPr lang="ru-RU" sz="2600" dirty="0"/>
              <a:t>Срок сдачи готового ДП – 31.12.2024 г.</a:t>
            </a:r>
          </a:p>
          <a:p>
            <a:r>
              <a:rPr lang="ru-RU" sz="2600" dirty="0"/>
              <a:t>Рабочие комиссии (предзащита ДП) с 03.01.2025 по 13.01.2025</a:t>
            </a:r>
          </a:p>
          <a:p>
            <a:r>
              <a:rPr lang="ru-RU" sz="2600" dirty="0"/>
              <a:t>Рецензии с 04.01.2025 по 18.01.2025</a:t>
            </a:r>
          </a:p>
          <a:p>
            <a:r>
              <a:rPr lang="ru-RU" sz="2600" dirty="0"/>
              <a:t>Защита ДП (ГЭК) с 18.01.2025 по 31.01.2025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895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489" y="70333"/>
            <a:ext cx="9404723" cy="1400530"/>
          </a:xfrm>
        </p:spPr>
        <p:txBody>
          <a:bodyPr/>
          <a:lstStyle/>
          <a:p>
            <a:pPr algn="ctr"/>
            <a:r>
              <a:rPr lang="ru-RU" dirty="0"/>
              <a:t>ГЭК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26141" y="4403401"/>
            <a:ext cx="8334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Секретарь ГЭК</a:t>
            </a:r>
          </a:p>
          <a:p>
            <a:r>
              <a:rPr lang="ru-RU" sz="2400" dirty="0"/>
              <a:t>По всем вопросам связанным с защитой ДП, в том числе составление очерёдности защиты по дням.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F766041-5B2A-4CA1-B8D5-B64D506F8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41" y="1110580"/>
            <a:ext cx="8334375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6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Инструктаж по технике безопасности убывающих для прохождения преддипломной практики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4254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6191" y="137326"/>
            <a:ext cx="9404723" cy="1400530"/>
          </a:xfrm>
        </p:spPr>
        <p:txBody>
          <a:bodyPr/>
          <a:lstStyle/>
          <a:p>
            <a:pPr algn="ctr"/>
            <a:r>
              <a:rPr lang="ru-RU" sz="4800" dirty="0"/>
              <a:t>ГЭК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3312" y="1006679"/>
            <a:ext cx="10027430" cy="5241721"/>
          </a:xfrm>
        </p:spPr>
        <p:txBody>
          <a:bodyPr>
            <a:normAutofit fontScale="92500" lnSpcReduction="20000"/>
          </a:bodyPr>
          <a:lstStyle/>
          <a:p>
            <a:r>
              <a:rPr lang="ru-RU" sz="3200" dirty="0"/>
              <a:t>На защите дипломного проекта необходимо представить </a:t>
            </a:r>
            <a:r>
              <a:rPr lang="ru-RU" sz="3200" b="1" u="sng" dirty="0"/>
              <a:t>ПРЕЗЕНТАЦИЮ</a:t>
            </a:r>
            <a:r>
              <a:rPr lang="ru-RU" sz="3200" dirty="0"/>
              <a:t>.</a:t>
            </a:r>
          </a:p>
          <a:p>
            <a:r>
              <a:rPr lang="ru-RU" sz="3200" dirty="0"/>
              <a:t>Презентация должна содержать в том числе 6 форматов А1 (не менее 2 схем алгоритма и остальные плакаты), т.к. графический материал не вывешивается на бумажном носителе.</a:t>
            </a:r>
          </a:p>
          <a:p>
            <a:r>
              <a:rPr lang="ru-RU" sz="3200" dirty="0"/>
              <a:t>Время на защиту дипломного проекта 5-6 минут. Комиссии необходимо кратко изложить основную суть по каждому разделу и сделать вывод.</a:t>
            </a:r>
          </a:p>
          <a:p>
            <a:r>
              <a:rPr lang="ru-RU" sz="3200" dirty="0"/>
              <a:t>Необходимо грамотно «продать» свой проект членам ГЭК, раскрыв оригинальность именно вашего проекта.</a:t>
            </a:r>
          </a:p>
        </p:txBody>
      </p:sp>
    </p:spTree>
    <p:extLst>
      <p:ext uri="{BB962C8B-B14F-4D97-AF65-F5344CB8AC3E}">
        <p14:creationId xmlns:p14="http://schemas.microsoft.com/office/powerpoint/2010/main" val="3963437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788" y="319712"/>
            <a:ext cx="10183921" cy="1400530"/>
          </a:xfrm>
        </p:spPr>
        <p:txBody>
          <a:bodyPr/>
          <a:lstStyle/>
          <a:p>
            <a:r>
              <a:rPr lang="ru-RU" sz="4000" dirty="0"/>
              <a:t>Заполнение дневника (титульный лист)</a:t>
            </a:r>
            <a:endParaRPr lang="en-US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293" y="1310924"/>
            <a:ext cx="8946541" cy="1357461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chemeClr val="bg1"/>
                </a:solidFill>
              </a:rPr>
              <a:t>Факультет</a:t>
            </a:r>
            <a:r>
              <a:rPr lang="ru-RU" sz="2400" dirty="0"/>
              <a:t> </a:t>
            </a:r>
            <a:r>
              <a:rPr lang="ru-RU" sz="2400" b="1" dirty="0"/>
              <a:t>компьютерных технологий</a:t>
            </a:r>
          </a:p>
          <a:p>
            <a:r>
              <a:rPr lang="ru-RU" sz="2400" dirty="0">
                <a:solidFill>
                  <a:schemeClr val="bg1"/>
                </a:solidFill>
              </a:rPr>
              <a:t>Кафедра</a:t>
            </a:r>
            <a:r>
              <a:rPr lang="ru-RU" sz="2400" dirty="0"/>
              <a:t> </a:t>
            </a:r>
            <a:r>
              <a:rPr lang="ru-RU" sz="2400" b="1" dirty="0" err="1"/>
              <a:t>ИСиТ</a:t>
            </a:r>
            <a:endParaRPr lang="ru-RU" sz="2400" b="1" dirty="0"/>
          </a:p>
          <a:p>
            <a:r>
              <a:rPr lang="ru-RU" sz="2400" dirty="0">
                <a:solidFill>
                  <a:schemeClr val="bg1"/>
                </a:solidFill>
              </a:rPr>
              <a:t>Специальность</a:t>
            </a:r>
            <a:r>
              <a:rPr lang="ru-RU" sz="2400" dirty="0"/>
              <a:t> </a:t>
            </a:r>
            <a:r>
              <a:rPr lang="ru-RU" sz="2400" b="1" dirty="0"/>
              <a:t>ПОИТ</a:t>
            </a:r>
            <a:endParaRPr lang="en-US" sz="24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104293" y="2959332"/>
            <a:ext cx="9725739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>
                <a:solidFill>
                  <a:schemeClr val="bg1"/>
                </a:solidFill>
              </a:rPr>
              <a:t>ДНЕВНИК</a:t>
            </a:r>
          </a:p>
          <a:p>
            <a:r>
              <a:rPr lang="ru-RU" sz="2400" b="1" u="sng" dirty="0"/>
              <a:t>производственной (преддипломной) практики</a:t>
            </a:r>
          </a:p>
          <a:p>
            <a:pPr algn="ctr"/>
            <a:r>
              <a:rPr lang="ru-RU" sz="2400" b="1" u="sng" dirty="0"/>
              <a:t>с 16.09.24 по 25.10.24</a:t>
            </a:r>
          </a:p>
          <a:p>
            <a:pPr algn="ctr"/>
            <a:r>
              <a:rPr lang="ru-RU" sz="2400" b="1" u="sng" dirty="0"/>
              <a:t>студента группы 18107*</a:t>
            </a:r>
          </a:p>
          <a:p>
            <a:pPr algn="ctr"/>
            <a:r>
              <a:rPr lang="ru-RU" sz="2400" b="1" u="sng" dirty="0"/>
              <a:t>Ваше ФИО</a:t>
            </a:r>
          </a:p>
          <a:p>
            <a:r>
              <a:rPr lang="ru-RU" sz="2400" dirty="0">
                <a:solidFill>
                  <a:schemeClr val="bg1"/>
                </a:solidFill>
              </a:rPr>
              <a:t>Место практики </a:t>
            </a:r>
            <a:r>
              <a:rPr lang="ru-RU" sz="2400" b="1" u="sng" dirty="0"/>
              <a:t>(в соответствии с заключённым договором)</a:t>
            </a:r>
          </a:p>
          <a:p>
            <a:r>
              <a:rPr lang="ru-RU" sz="2400" dirty="0">
                <a:solidFill>
                  <a:schemeClr val="bg1"/>
                </a:solidFill>
              </a:rPr>
              <a:t>Приказ по университету </a:t>
            </a:r>
            <a:r>
              <a:rPr lang="ru-RU" sz="2400" b="1" u="sng" dirty="0"/>
              <a:t>№ от г.</a:t>
            </a:r>
          </a:p>
          <a:p>
            <a:r>
              <a:rPr lang="ru-RU" sz="2400" dirty="0">
                <a:solidFill>
                  <a:schemeClr val="bg1"/>
                </a:solidFill>
              </a:rPr>
              <a:t>Выбыл на практику </a:t>
            </a:r>
            <a:r>
              <a:rPr lang="ru-RU" sz="2400" b="1" u="sng" dirty="0"/>
              <a:t>16.09.2024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7873185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6111" y="0"/>
            <a:ext cx="9404723" cy="773084"/>
          </a:xfrm>
        </p:spPr>
        <p:txBody>
          <a:bodyPr/>
          <a:lstStyle/>
          <a:p>
            <a:r>
              <a:rPr lang="ru-RU" sz="4400" dirty="0"/>
              <a:t>Заполнение дневника</a:t>
            </a:r>
            <a:endParaRPr lang="en-US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256" y="608195"/>
            <a:ext cx="11247809" cy="202693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200" u="sng" dirty="0">
                <a:solidFill>
                  <a:schemeClr val="bg1"/>
                </a:solidFill>
              </a:rPr>
              <a:t>I </a:t>
            </a:r>
            <a:r>
              <a:rPr lang="ru-RU" sz="2200" u="sng" dirty="0">
                <a:solidFill>
                  <a:schemeClr val="bg1"/>
                </a:solidFill>
              </a:rPr>
              <a:t>Индивидуальное задание</a:t>
            </a:r>
            <a:br>
              <a:rPr lang="ru-RU" sz="2200" u="sng" dirty="0">
                <a:solidFill>
                  <a:schemeClr val="bg1"/>
                </a:solidFill>
              </a:rPr>
            </a:br>
            <a:r>
              <a:rPr lang="ru-RU" sz="2200" dirty="0"/>
              <a:t>Заполняется вместе с руководителем практики </a:t>
            </a:r>
            <a:r>
              <a:rPr lang="ru-RU" sz="2200" u="sng" dirty="0">
                <a:hlinkClick r:id="rId2" action="ppaction://hlinkfile"/>
              </a:rPr>
              <a:t>ПО ПРИКАЗУ (ссылка).</a:t>
            </a:r>
            <a:r>
              <a:rPr lang="ru-RU" sz="2200" dirty="0">
                <a:hlinkClick r:id="rId2" action="ppaction://hlinkfile"/>
              </a:rPr>
              <a:t> </a:t>
            </a:r>
            <a:br>
              <a:rPr lang="ru-RU" sz="2200" dirty="0"/>
            </a:br>
            <a:r>
              <a:rPr lang="ru-RU" sz="2200" dirty="0"/>
              <a:t>По сути – это первые три главы дипломного проекта (см. далее).</a:t>
            </a:r>
            <a:br>
              <a:rPr lang="ru-RU" sz="2200" dirty="0"/>
            </a:br>
            <a:r>
              <a:rPr lang="ru-RU" sz="2200" dirty="0"/>
              <a:t>Руководитель практики может не совпадать с руководителем диплома (!!!)</a:t>
            </a:r>
            <a:br>
              <a:rPr lang="ru-RU" sz="2200" dirty="0"/>
            </a:br>
            <a:r>
              <a:rPr lang="ru-RU" sz="2200" dirty="0"/>
              <a:t>Подписывает руководитель практики от кафедры </a:t>
            </a:r>
            <a:r>
              <a:rPr lang="ru-RU" sz="2200" u="sng" dirty="0">
                <a:hlinkClick r:id="rId2" action="ppaction://hlinkfile"/>
              </a:rPr>
              <a:t>ПО ПРИКАЗУ (ссылка) </a:t>
            </a:r>
            <a:r>
              <a:rPr lang="ru-RU" sz="2200" dirty="0"/>
              <a:t>и руководитель практики от предприятия (определяется предприятием).</a:t>
            </a:r>
            <a:endParaRPr lang="en-US" sz="22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2635134"/>
            <a:ext cx="12192000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u="sng" dirty="0">
                <a:solidFill>
                  <a:schemeClr val="bg1"/>
                </a:solidFill>
              </a:rPr>
              <a:t>II </a:t>
            </a:r>
            <a:r>
              <a:rPr lang="ru-RU" sz="2200" u="sng" dirty="0">
                <a:solidFill>
                  <a:schemeClr val="bg1"/>
                </a:solidFill>
              </a:rPr>
              <a:t>Организационные мероприятия</a:t>
            </a:r>
          </a:p>
          <a:p>
            <a:pPr algn="ctr"/>
            <a:r>
              <a:rPr lang="ru-RU" sz="2200" dirty="0"/>
              <a:t>11.09.24 Организационное собрание со студентами – </a:t>
            </a:r>
            <a:r>
              <a:rPr lang="ru-RU" sz="2200" b="1" dirty="0"/>
              <a:t>ст. преп. Савенко А.Г.</a:t>
            </a:r>
          </a:p>
          <a:p>
            <a:pPr algn="ctr"/>
            <a:r>
              <a:rPr lang="ru-RU" sz="2200" dirty="0"/>
              <a:t>Остальные два пункта – дата 16.09.24 – на предприятии</a:t>
            </a:r>
          </a:p>
          <a:p>
            <a:pPr algn="ctr"/>
            <a:endParaRPr lang="ru-RU" sz="1000" dirty="0"/>
          </a:p>
          <a:p>
            <a:pPr algn="ctr"/>
            <a:r>
              <a:rPr lang="en-US" sz="2200" u="sng" dirty="0">
                <a:solidFill>
                  <a:schemeClr val="bg1"/>
                </a:solidFill>
              </a:rPr>
              <a:t>III </a:t>
            </a:r>
            <a:r>
              <a:rPr lang="ru-RU" sz="2200" u="sng" dirty="0">
                <a:solidFill>
                  <a:schemeClr val="bg1"/>
                </a:solidFill>
              </a:rPr>
              <a:t>Календарный график и основные этапы практики</a:t>
            </a:r>
          </a:p>
          <a:p>
            <a:pPr algn="ctr"/>
            <a:r>
              <a:rPr lang="ru-RU" sz="2000" dirty="0"/>
              <a:t>Равномерно распределить задание из </a:t>
            </a:r>
            <a:r>
              <a:rPr lang="en-US" sz="2000" dirty="0"/>
              <a:t>I </a:t>
            </a:r>
            <a:r>
              <a:rPr lang="ru-RU" sz="2000" dirty="0"/>
              <a:t>раздела по всему сроку прохождения практики</a:t>
            </a:r>
          </a:p>
          <a:p>
            <a:pPr algn="ctr"/>
            <a:r>
              <a:rPr lang="ru-RU" sz="2000" dirty="0"/>
              <a:t>Подписывает руководитель практики от предприятия 16.09.2024 числом</a:t>
            </a:r>
          </a:p>
          <a:p>
            <a:pPr algn="ctr"/>
            <a:endParaRPr lang="ru-RU" sz="1000" dirty="0"/>
          </a:p>
          <a:p>
            <a:pPr algn="ctr"/>
            <a:r>
              <a:rPr lang="en-US" sz="2200" u="sng" dirty="0">
                <a:solidFill>
                  <a:schemeClr val="bg1"/>
                </a:solidFill>
              </a:rPr>
              <a:t>IV </a:t>
            </a:r>
            <a:r>
              <a:rPr lang="ru-RU" sz="2200" u="sng" dirty="0">
                <a:solidFill>
                  <a:schemeClr val="bg1"/>
                </a:solidFill>
              </a:rPr>
              <a:t>Характеристика-отзыв</a:t>
            </a:r>
          </a:p>
          <a:p>
            <a:pPr algn="ctr"/>
            <a:r>
              <a:rPr lang="ru-RU" sz="2200" dirty="0"/>
              <a:t>Заполняет руководитель от предприятия формулировками из скобочек</a:t>
            </a:r>
          </a:p>
          <a:p>
            <a:pPr algn="ctr"/>
            <a:r>
              <a:rPr lang="ru-RU" sz="2200" dirty="0"/>
              <a:t>Ставится </a:t>
            </a:r>
            <a:r>
              <a:rPr lang="ru-RU" sz="2200" u="sng" dirty="0"/>
              <a:t>ПЕЧАТЬ</a:t>
            </a:r>
            <a:r>
              <a:rPr lang="ru-RU" sz="2200" dirty="0"/>
              <a:t> предприятия, </a:t>
            </a:r>
            <a:r>
              <a:rPr lang="ru-RU" sz="2200" u="sng" dirty="0"/>
              <a:t>оценка</a:t>
            </a:r>
            <a:r>
              <a:rPr lang="ru-RU" sz="2200" dirty="0"/>
              <a:t> и </a:t>
            </a:r>
            <a:r>
              <a:rPr lang="ru-RU" sz="2200" u="sng" dirty="0"/>
              <a:t>подпись</a:t>
            </a:r>
            <a:r>
              <a:rPr lang="ru-RU" sz="2200" dirty="0"/>
              <a:t> руководителя от предприятия</a:t>
            </a:r>
          </a:p>
          <a:p>
            <a:pPr algn="ctr"/>
            <a:endParaRPr lang="ru-RU" sz="1000" dirty="0"/>
          </a:p>
          <a:p>
            <a:pPr algn="ctr"/>
            <a:r>
              <a:rPr lang="en-US" sz="2200" u="sng" dirty="0">
                <a:solidFill>
                  <a:schemeClr val="bg1"/>
                </a:solidFill>
              </a:rPr>
              <a:t>V </a:t>
            </a:r>
            <a:r>
              <a:rPr lang="ru-RU" sz="2200" u="sng" dirty="0">
                <a:solidFill>
                  <a:schemeClr val="bg1"/>
                </a:solidFill>
              </a:rPr>
              <a:t>Отзыв руководителя практики от кафедры</a:t>
            </a:r>
          </a:p>
          <a:p>
            <a:pPr algn="ctr"/>
            <a:r>
              <a:rPr lang="ru-RU" sz="2200" dirty="0"/>
              <a:t>Заполняется руководителем практики от кафедры </a:t>
            </a:r>
            <a:r>
              <a:rPr lang="ru-RU" sz="2200" u="sng" dirty="0">
                <a:hlinkClick r:id="rId2" action="ppaction://hlinkfile"/>
              </a:rPr>
              <a:t>ПО ПРИКАЗУ (ссылка)</a:t>
            </a:r>
            <a:endParaRPr lang="en-US" sz="2200" u="sng" dirty="0"/>
          </a:p>
        </p:txBody>
      </p:sp>
    </p:spTree>
    <p:extLst>
      <p:ext uri="{BB962C8B-B14F-4D97-AF65-F5344CB8AC3E}">
        <p14:creationId xmlns:p14="http://schemas.microsoft.com/office/powerpoint/2010/main" val="4063229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Отчёт по преддипломной практике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Содержание отчёта – первые три главы дипломного проекта!</a:t>
            </a:r>
          </a:p>
          <a:p>
            <a:pPr marL="0" indent="0">
              <a:buNone/>
            </a:pPr>
            <a:r>
              <a:rPr lang="ru-RU" sz="2800" dirty="0"/>
              <a:t>+Заключение</a:t>
            </a:r>
          </a:p>
          <a:p>
            <a:pPr marL="0" indent="0">
              <a:buNone/>
            </a:pPr>
            <a:r>
              <a:rPr lang="ru-RU" sz="2800" dirty="0"/>
              <a:t>+Список литературы (ссылки на которую должны быть в тексте)</a:t>
            </a:r>
          </a:p>
          <a:p>
            <a:pPr marL="0" indent="0">
              <a:buNone/>
            </a:pPr>
            <a:r>
              <a:rPr lang="ru-RU" sz="2800" dirty="0"/>
              <a:t>+Приложения</a:t>
            </a:r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831253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Защита преддипломной практики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b="1" dirty="0"/>
              <a:t>Защита преддипломной практики у руководителя практики от кафедры (может не совпадать с руководителем дипломного проекта!!!) (см. </a:t>
            </a:r>
            <a:r>
              <a:rPr lang="ru-RU" sz="2800" b="1" dirty="0">
                <a:hlinkClick r:id="rId2" action="ppaction://hlinkfile"/>
              </a:rPr>
              <a:t>(ссылка)</a:t>
            </a:r>
            <a:r>
              <a:rPr lang="ru-RU" sz="2800" b="1" dirty="0"/>
              <a:t>)</a:t>
            </a:r>
          </a:p>
          <a:p>
            <a:pPr marL="0" indent="0">
              <a:buNone/>
            </a:pPr>
            <a:r>
              <a:rPr lang="ru-RU" sz="2800" b="1" dirty="0"/>
              <a:t>Сроки защиты – индивидуально с руководителями (возможно и раньше 25.10.2024), но не позднее 06.11.2024 г.</a:t>
            </a:r>
          </a:p>
          <a:p>
            <a:pPr marL="0" indent="0">
              <a:buNone/>
            </a:pPr>
            <a:r>
              <a:rPr lang="ru-RU" sz="2800" b="1" dirty="0"/>
              <a:t>Защита ПДП – это первая </a:t>
            </a:r>
            <a:r>
              <a:rPr lang="ru-RU" sz="2800" b="1" dirty="0" err="1"/>
              <a:t>опроцентовка</a:t>
            </a:r>
            <a:r>
              <a:rPr lang="ru-RU" sz="2800" b="1" dirty="0"/>
              <a:t> дипломного проектирования (30%)</a:t>
            </a:r>
            <a:endParaRPr lang="ru-RU" sz="2800" dirty="0"/>
          </a:p>
          <a:p>
            <a:pPr marL="0" indent="0">
              <a:buNone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166712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889" y="0"/>
            <a:ext cx="9404723" cy="1400530"/>
          </a:xfrm>
        </p:spPr>
        <p:txBody>
          <a:bodyPr/>
          <a:lstStyle/>
          <a:p>
            <a:r>
              <a:rPr lang="ru-RU" dirty="0"/>
              <a:t>Дипломный проект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4752" y="780175"/>
            <a:ext cx="9495415" cy="5704515"/>
          </a:xfrm>
        </p:spPr>
        <p:txBody>
          <a:bodyPr>
            <a:normAutofit fontScale="77500" lnSpcReduction="20000"/>
          </a:bodyPr>
          <a:lstStyle/>
          <a:p>
            <a:r>
              <a:rPr lang="ru-RU" sz="2800" dirty="0"/>
              <a:t>Написание пояснительной записки (ПЗ) дипломного проекта (ДП) начинается с изучения стандарта СТП 01-2023 </a:t>
            </a:r>
          </a:p>
          <a:p>
            <a:r>
              <a:rPr lang="ru-RU" sz="2800" dirty="0"/>
              <a:t>Стандарт, образцы документов (титульный лист, лист задания, ведомость ДП и др.) и вся необходимая информация в объявлении «Дипломное проектирование и преддипломная практика 2024/2025» на моей персональной странице на сайте ИИТ</a:t>
            </a:r>
            <a:br>
              <a:rPr lang="ru-RU" sz="2800" dirty="0"/>
            </a:br>
            <a:r>
              <a:rPr lang="en-US" sz="2800" dirty="0">
                <a:hlinkClick r:id="rId2"/>
              </a:rPr>
              <a:t>https://iti.bsuir.by/user/info/advert/</a:t>
            </a:r>
            <a:r>
              <a:rPr lang="ru-RU" sz="2800" dirty="0">
                <a:hlinkClick r:id="rId2"/>
              </a:rPr>
              <a:t>36 (ссылка)</a:t>
            </a:r>
            <a:endParaRPr lang="ru-RU" sz="2800" dirty="0"/>
          </a:p>
          <a:p>
            <a:r>
              <a:rPr lang="ru-RU" sz="2800" dirty="0"/>
              <a:t>Задание на ДП составляется и подписывается  руководителем дипломного проекта. В нем указывается содержание пояснительной записки (ПЗ) и перечень графического материала (всего не менее 6 форматов А1, из них НЕ МЕНЕЕ 2 форматов А1 чертежи (схемы алгоритмов)). Все форматы А1 также согласуются с руководителем (их название и содержание);</a:t>
            </a:r>
          </a:p>
          <a:p>
            <a:r>
              <a:rPr lang="ru-RU" sz="2800" dirty="0"/>
              <a:t>Оригинальность пояснительной записки не менее 70%;</a:t>
            </a:r>
          </a:p>
          <a:p>
            <a:r>
              <a:rPr lang="ru-RU" sz="2800" dirty="0"/>
              <a:t>Объём пояснительной записки не менее 60 страниц без учёта приложений;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56115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10249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350628"/>
            <a:ext cx="11330246" cy="5270620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sz="1800" b="1" dirty="0"/>
              <a:t>1 Анализ предметной области (</a:t>
            </a:r>
            <a:r>
              <a:rPr lang="en-US" sz="1800" b="1" dirty="0"/>
              <a:t>~</a:t>
            </a:r>
            <a:r>
              <a:rPr lang="ru-RU" sz="1800" b="1" dirty="0"/>
              <a:t>15-20 страниц). </a:t>
            </a:r>
            <a:endParaRPr lang="ru-BY" sz="18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Раздел должен содержать: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описание предметной области;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обоснование актуальности разработки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анализ методов, способов, подходов, методик, технологий и т.п. по теме дипломного проекта;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анализ существующих аналогов и прототипов разрабатываемого ПС с выделением их достоинств и недостатков;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выбор и обоснование языков программирования, фреймворков, библиотек, СУБД для разработки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– на базе проанализированных недостатков прототипов и требований из листа задания на дипломное проектирование разрабатывается укрупненная спецификация требований, содержащая основные функциональные требования и нефункциональные требования к разрабатываемому ПС, в том числе: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а) назначение разработки;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б) перечень основных выполняемых функций;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в) входные данные для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г) выходные данные ПС;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д) требования к временным характеристикам (при необходимости);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е) требования к надежности (при необходимости);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ж) среда эксплуатации (требования к составу и параметрам технических и программных средств);</a:t>
            </a:r>
            <a:endParaRPr lang="ru-BY" sz="12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/>
              <a:t>и) требования к информационной и программной совместимости (при необходимости).</a:t>
            </a:r>
            <a:endParaRPr lang="ru-BY" sz="1200" b="1" dirty="0"/>
          </a:p>
        </p:txBody>
      </p:sp>
    </p:spTree>
    <p:extLst>
      <p:ext uri="{BB962C8B-B14F-4D97-AF65-F5344CB8AC3E}">
        <p14:creationId xmlns:p14="http://schemas.microsoft.com/office/powerpoint/2010/main" val="223312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7271" y="0"/>
            <a:ext cx="9404723" cy="1400530"/>
          </a:xfrm>
        </p:spPr>
        <p:txBody>
          <a:bodyPr/>
          <a:lstStyle/>
          <a:p>
            <a:r>
              <a:rPr lang="ru-RU" dirty="0"/>
              <a:t>Структура пояснительной записки дипломного проекта</a:t>
            </a:r>
            <a:endParaRPr lang="en-US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576" y="1400530"/>
            <a:ext cx="11446624" cy="5369386"/>
          </a:xfrm>
        </p:spPr>
        <p:txBody>
          <a:bodyPr>
            <a:noAutofit/>
          </a:bodyPr>
          <a:lstStyle/>
          <a:p>
            <a:pPr marL="0" lvl="0" indent="0" algn="just">
              <a:spcAft>
                <a:spcPts val="0"/>
              </a:spcAft>
              <a:buNone/>
            </a:pPr>
            <a:r>
              <a:rPr lang="ru-RU" b="1" dirty="0"/>
              <a:t>2 Моделирование предметной области (</a:t>
            </a:r>
            <a:r>
              <a:rPr lang="en-US" b="1" dirty="0"/>
              <a:t>~</a:t>
            </a:r>
            <a:r>
              <a:rPr lang="ru-RU" b="1" dirty="0"/>
              <a:t>10-15 страниц). </a:t>
            </a:r>
            <a:endParaRPr lang="ru-BY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Материал раздела должен представлять собой основу для разработки функциональной спецификации.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В разделе должна содержаться разработка функциональных моделей предметной области по теме дипломного проекта (функциональные модели бизнес процессов предметной области (контекстная диаграмма и её декомпозиция), диаграмма вариантов использования, диаграмма состояний, диаграмма деятельности, диаграмма последовательности и т.д.), представленных на каких-то известных языках моделирования (например, UML, IFEF0, DFD и т.п.).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Если в ДП предполагается разработка базы данных (БД), то в данном разделе должна быть разработана информационная модель предметной области (например, на языке IDEF1X).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может содержать также некоторые теоретические обоснования, математические выкладки (модели) исследуемых процессов, некоторые другие виды моделирования (при необходимости) и т.п.</a:t>
            </a:r>
            <a:endParaRPr lang="ru-BY" sz="1700" b="1" dirty="0"/>
          </a:p>
          <a:p>
            <a:pPr marL="0" indent="0" algn="just">
              <a:spcAft>
                <a:spcPts val="0"/>
              </a:spcAft>
              <a:buNone/>
            </a:pPr>
            <a:r>
              <a:rPr lang="ru-RU" sz="1700" b="1" dirty="0"/>
              <a:t>Раздел должен заканчиваться разработкой функциональной спецификации требований к ПС. В основу данной спецификации должны быть положены основные функциональные требования, приведенные в укрупненной спецификации требований первого раздела, и требования, выявленные по результатам функционального моделирования предметной области. Эта спецификация требований будет являться основой для дальнейшего проектирования.</a:t>
            </a:r>
            <a:endParaRPr lang="ru-BY" sz="1700" b="1" dirty="0"/>
          </a:p>
          <a:p>
            <a:pPr marL="0" indent="0">
              <a:buNone/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4818485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427</TotalTime>
  <Words>1587</Words>
  <Application>Microsoft Office PowerPoint</Application>
  <PresentationFormat>Широкоэкранный</PresentationFormat>
  <Paragraphs>145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4" baseType="lpstr">
      <vt:lpstr>Arial</vt:lpstr>
      <vt:lpstr>Century Gothic</vt:lpstr>
      <vt:lpstr>Wingdings 3</vt:lpstr>
      <vt:lpstr>Ион</vt:lpstr>
      <vt:lpstr>Организационное собрание по преддипломной практике и дипломному проектированию</vt:lpstr>
      <vt:lpstr>Инструктаж по технике безопасности убывающих для прохождения преддипломной практики</vt:lpstr>
      <vt:lpstr>Заполнение дневника (титульный лист)</vt:lpstr>
      <vt:lpstr>Заполнение дневника</vt:lpstr>
      <vt:lpstr>Отчёт по преддипломной практике</vt:lpstr>
      <vt:lpstr>Защита преддипломной практики</vt:lpstr>
      <vt:lpstr>Дипломный проект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Структура пояснительной записки дипломного проекта</vt:lpstr>
      <vt:lpstr>Сопровождение дипломного проектирования</vt:lpstr>
      <vt:lpstr>Технико-экономическое обоснование</vt:lpstr>
      <vt:lpstr>Нормоконтроль</vt:lpstr>
      <vt:lpstr>Рабочие комиссии</vt:lpstr>
      <vt:lpstr>Дедлайны</vt:lpstr>
      <vt:lpstr>ГЭК</vt:lpstr>
      <vt:lpstr>ГЭК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Организационное собрание по преддипломной практике</dc:title>
  <dc:creator>savenko</dc:creator>
  <cp:lastModifiedBy>Савенко Андрей Геннадьевич</cp:lastModifiedBy>
  <cp:revision>34</cp:revision>
  <dcterms:created xsi:type="dcterms:W3CDTF">2021-10-16T08:10:56Z</dcterms:created>
  <dcterms:modified xsi:type="dcterms:W3CDTF">2024-09-16T13:43:14Z</dcterms:modified>
</cp:coreProperties>
</file>