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sldIdLst>
    <p:sldId id="257" r:id="rId2"/>
    <p:sldId id="258" r:id="rId3"/>
    <p:sldId id="259" r:id="rId4"/>
    <p:sldId id="260" r:id="rId5"/>
  </p:sldIdLst>
  <p:sldSz cx="10691813" cy="7562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068712" y="1290174"/>
            <a:ext cx="5629846" cy="5507054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690" y="588222"/>
            <a:ext cx="7196527" cy="3445299"/>
          </a:xfrm>
        </p:spPr>
        <p:txBody>
          <a:bodyPr anchor="b">
            <a:normAutofit/>
          </a:bodyPr>
          <a:lstStyle>
            <a:lvl1pPr algn="l">
              <a:defRPr sz="4852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689" y="4238932"/>
            <a:ext cx="5792860" cy="2110128"/>
          </a:xfrm>
        </p:spPr>
        <p:txBody>
          <a:bodyPr anchor="t">
            <a:normAutofit/>
          </a:bodyPr>
          <a:lstStyle>
            <a:lvl1pPr marL="0" indent="0" algn="l">
              <a:buNone/>
              <a:defRPr sz="2206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9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23689" y="588222"/>
            <a:ext cx="9444435" cy="344529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200" indent="0">
              <a:buNone/>
              <a:defRPr sz="1764"/>
            </a:lvl2pPr>
            <a:lvl3pPr marL="1008400" indent="0">
              <a:buNone/>
              <a:defRPr sz="1764"/>
            </a:lvl3pPr>
            <a:lvl4pPr marL="1512600" indent="0">
              <a:buNone/>
              <a:defRPr sz="1764"/>
            </a:lvl4pPr>
            <a:lvl5pPr marL="2016801" indent="0">
              <a:buNone/>
              <a:defRPr sz="1764"/>
            </a:lvl5pPr>
            <a:lvl6pPr marL="2521001" indent="0">
              <a:buNone/>
              <a:defRPr sz="1764"/>
            </a:lvl6pPr>
            <a:lvl7pPr marL="3025201" indent="0">
              <a:buNone/>
              <a:defRPr sz="1764"/>
            </a:lvl7pPr>
            <a:lvl8pPr marL="3529401" indent="0">
              <a:buNone/>
              <a:defRPr sz="1764"/>
            </a:lvl8pPr>
            <a:lvl9pPr marL="4033601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90987" y="4238931"/>
            <a:ext cx="8513850" cy="50419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764"/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64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89" y="588222"/>
            <a:ext cx="9444435" cy="3193203"/>
          </a:xfrm>
        </p:spPr>
        <p:txBody>
          <a:bodyPr anchor="ctr">
            <a:normAutofit/>
          </a:bodyPr>
          <a:lstStyle>
            <a:lvl1pPr algn="l">
              <a:defRPr sz="3088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4537710"/>
            <a:ext cx="7464102" cy="210079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757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227" y="588222"/>
            <a:ext cx="8020949" cy="3193203"/>
          </a:xfrm>
        </p:spPr>
        <p:txBody>
          <a:bodyPr anchor="ctr">
            <a:normAutofit/>
          </a:bodyPr>
          <a:lstStyle>
            <a:lvl1pPr algn="l">
              <a:defRPr sz="3088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47379" y="3781425"/>
            <a:ext cx="7486218" cy="532201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90" y="4743125"/>
            <a:ext cx="7462709" cy="1895377"/>
          </a:xfrm>
        </p:spPr>
        <p:txBody>
          <a:bodyPr anchor="ctr">
            <a:normAutofit/>
          </a:bodyPr>
          <a:lstStyle>
            <a:lvl1pPr marL="0" indent="0" algn="l">
              <a:buNone/>
              <a:defRPr sz="2206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7296" y="783660"/>
            <a:ext cx="534730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98943" y="3053152"/>
            <a:ext cx="534730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 algn="r"/>
            <a:r>
              <a:rPr lang="en-US" sz="8822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97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3781425"/>
            <a:ext cx="7462709" cy="1871855"/>
          </a:xfrm>
        </p:spPr>
        <p:txBody>
          <a:bodyPr anchor="b">
            <a:normAutofit/>
          </a:bodyPr>
          <a:lstStyle>
            <a:lvl1pPr algn="l">
              <a:defRPr sz="3088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5660537"/>
            <a:ext cx="7464102" cy="977964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70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228" y="588222"/>
            <a:ext cx="8020948" cy="3193203"/>
          </a:xfrm>
        </p:spPr>
        <p:txBody>
          <a:bodyPr anchor="ctr">
            <a:normAutofit/>
          </a:bodyPr>
          <a:lstStyle>
            <a:lvl1pPr algn="l">
              <a:defRPr sz="3088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3690" y="4285615"/>
            <a:ext cx="7462709" cy="115776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206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5462059"/>
            <a:ext cx="7462708" cy="1176443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7296" y="783660"/>
            <a:ext cx="534730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98943" y="3053152"/>
            <a:ext cx="534730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 algn="r"/>
            <a:r>
              <a:rPr lang="en-US" sz="8822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352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89" y="588222"/>
            <a:ext cx="8799533" cy="319320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088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3690" y="4332300"/>
            <a:ext cx="7462709" cy="92434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206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89" y="5256650"/>
            <a:ext cx="7462708" cy="1381852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90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</p:spPr>
        <p:txBody>
          <a:bodyPr>
            <a:normAutofit/>
          </a:bodyPr>
          <a:lstStyle>
            <a:lvl1pPr algn="l">
              <a:defRPr sz="308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690" y="588223"/>
            <a:ext cx="7664415" cy="415490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6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7907" y="588222"/>
            <a:ext cx="2390217" cy="4873837"/>
          </a:xfrm>
        </p:spPr>
        <p:txBody>
          <a:bodyPr vert="eaVert">
            <a:normAutofit/>
          </a:bodyPr>
          <a:lstStyle>
            <a:lvl1pPr>
              <a:defRPr sz="308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689" y="588222"/>
            <a:ext cx="6840249" cy="605028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0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690" y="588222"/>
            <a:ext cx="7664415" cy="4154903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52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89" y="2184823"/>
            <a:ext cx="7486219" cy="2558298"/>
          </a:xfrm>
        </p:spPr>
        <p:txBody>
          <a:bodyPr anchor="b">
            <a:normAutofit/>
          </a:bodyPr>
          <a:lstStyle>
            <a:lvl1pPr algn="l">
              <a:defRPr sz="3529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90" y="4948531"/>
            <a:ext cx="7486218" cy="1689971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70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</p:spPr>
        <p:txBody>
          <a:bodyPr>
            <a:normAutofit/>
          </a:bodyPr>
          <a:lstStyle>
            <a:lvl1pPr>
              <a:defRPr sz="352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623690" y="588222"/>
            <a:ext cx="4618581" cy="4154899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451564" y="588222"/>
            <a:ext cx="4616560" cy="4145562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46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</p:spPr>
        <p:txBody>
          <a:bodyPr>
            <a:normAutofit/>
          </a:bodyPr>
          <a:lstStyle>
            <a:lvl1pPr>
              <a:defRPr sz="352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0986" y="588222"/>
            <a:ext cx="4346023" cy="672253"/>
          </a:xfrm>
        </p:spPr>
        <p:txBody>
          <a:bodyPr anchor="b">
            <a:noAutofit/>
          </a:bodyPr>
          <a:lstStyle>
            <a:lvl1pPr marL="0" indent="0">
              <a:buNone/>
              <a:defRPr sz="2647" b="0" cap="all">
                <a:solidFill>
                  <a:schemeClr val="tx1"/>
                </a:solidFill>
              </a:defRPr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688" y="1260476"/>
            <a:ext cx="4613320" cy="3482646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76830" y="624986"/>
            <a:ext cx="4401195" cy="635489"/>
          </a:xfrm>
        </p:spPr>
        <p:txBody>
          <a:bodyPr anchor="b">
            <a:noAutofit/>
          </a:bodyPr>
          <a:lstStyle>
            <a:lvl1pPr marL="0" indent="0">
              <a:buNone/>
              <a:defRPr sz="2647" b="0" cap="all">
                <a:solidFill>
                  <a:schemeClr val="tx1"/>
                </a:solidFill>
              </a:defRPr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51565" y="1260475"/>
            <a:ext cx="4626460" cy="347330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2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</p:spPr>
        <p:txBody>
          <a:bodyPr>
            <a:normAutofit/>
          </a:bodyPr>
          <a:lstStyle>
            <a:lvl1pPr>
              <a:defRPr sz="352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34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95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5889" y="588222"/>
            <a:ext cx="3742135" cy="1680633"/>
          </a:xfrm>
        </p:spPr>
        <p:txBody>
          <a:bodyPr anchor="b">
            <a:normAutofit/>
          </a:bodyPr>
          <a:lstStyle>
            <a:lvl1pPr algn="l">
              <a:defRPr sz="220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689" y="588222"/>
            <a:ext cx="5190107" cy="605028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35889" y="2436921"/>
            <a:ext cx="3742135" cy="2306203"/>
          </a:xfrm>
        </p:spPr>
        <p:txBody>
          <a:bodyPr anchor="t">
            <a:normAutofit/>
          </a:bodyPr>
          <a:lstStyle>
            <a:lvl1pPr marL="0" indent="0">
              <a:buNone/>
              <a:defRPr sz="1764"/>
            </a:lvl1pPr>
            <a:lvl2pPr marL="504200" indent="0">
              <a:buNone/>
              <a:defRPr sz="1323"/>
            </a:lvl2pPr>
            <a:lvl3pPr marL="1008400" indent="0">
              <a:buNone/>
              <a:defRPr sz="1103"/>
            </a:lvl3pPr>
            <a:lvl4pPr marL="1512600" indent="0">
              <a:buNone/>
              <a:defRPr sz="993"/>
            </a:lvl4pPr>
            <a:lvl5pPr marL="2016801" indent="0">
              <a:buNone/>
              <a:defRPr sz="993"/>
            </a:lvl5pPr>
            <a:lvl6pPr marL="2521001" indent="0">
              <a:buNone/>
              <a:defRPr sz="993"/>
            </a:lvl6pPr>
            <a:lvl7pPr marL="3025201" indent="0">
              <a:buNone/>
              <a:defRPr sz="993"/>
            </a:lvl7pPr>
            <a:lvl8pPr marL="3529401" indent="0">
              <a:buNone/>
              <a:defRPr sz="993"/>
            </a:lvl8pPr>
            <a:lvl9pPr marL="4033601" indent="0">
              <a:buNone/>
              <a:defRPr sz="99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1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808" y="1596602"/>
            <a:ext cx="4166414" cy="1260475"/>
          </a:xfrm>
        </p:spPr>
        <p:txBody>
          <a:bodyPr anchor="b">
            <a:normAutofit/>
          </a:bodyPr>
          <a:lstStyle>
            <a:lvl1pPr algn="l">
              <a:defRPr sz="2647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90985" y="1008380"/>
            <a:ext cx="3836347" cy="5293995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200" indent="0">
              <a:buNone/>
              <a:defRPr sz="1764"/>
            </a:lvl2pPr>
            <a:lvl3pPr marL="1008400" indent="0">
              <a:buNone/>
              <a:defRPr sz="1764"/>
            </a:lvl3pPr>
            <a:lvl4pPr marL="1512600" indent="0">
              <a:buNone/>
              <a:defRPr sz="1764"/>
            </a:lvl4pPr>
            <a:lvl5pPr marL="2016801" indent="0">
              <a:buNone/>
              <a:defRPr sz="1764"/>
            </a:lvl5pPr>
            <a:lvl6pPr marL="2521001" indent="0">
              <a:buNone/>
              <a:defRPr sz="1764"/>
            </a:lvl6pPr>
            <a:lvl7pPr marL="3025201" indent="0">
              <a:buNone/>
              <a:defRPr sz="1764"/>
            </a:lvl7pPr>
            <a:lvl8pPr marL="3529401" indent="0">
              <a:buNone/>
              <a:defRPr sz="1764"/>
            </a:lvl8pPr>
            <a:lvl9pPr marL="4033601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074" y="3025140"/>
            <a:ext cx="4167542" cy="2296866"/>
          </a:xfrm>
        </p:spPr>
        <p:txBody>
          <a:bodyPr anchor="t">
            <a:normAutofit/>
          </a:bodyPr>
          <a:lstStyle>
            <a:lvl1pPr marL="0" indent="0">
              <a:buNone/>
              <a:defRPr sz="1985"/>
            </a:lvl1pPr>
            <a:lvl2pPr marL="504200" indent="0">
              <a:buNone/>
              <a:defRPr sz="1323"/>
            </a:lvl2pPr>
            <a:lvl3pPr marL="1008400" indent="0">
              <a:buNone/>
              <a:defRPr sz="1103"/>
            </a:lvl3pPr>
            <a:lvl4pPr marL="1512600" indent="0">
              <a:buNone/>
              <a:defRPr sz="993"/>
            </a:lvl4pPr>
            <a:lvl5pPr marL="2016801" indent="0">
              <a:buNone/>
              <a:defRPr sz="993"/>
            </a:lvl5pPr>
            <a:lvl6pPr marL="2521001" indent="0">
              <a:buNone/>
              <a:defRPr sz="993"/>
            </a:lvl6pPr>
            <a:lvl7pPr marL="3025201" indent="0">
              <a:buNone/>
              <a:defRPr sz="993"/>
            </a:lvl7pPr>
            <a:lvl8pPr marL="3529401" indent="0">
              <a:buNone/>
              <a:defRPr sz="993"/>
            </a:lvl8pPr>
            <a:lvl9pPr marL="4033601" indent="0">
              <a:buNone/>
              <a:defRPr sz="99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3689" y="6806565"/>
            <a:ext cx="6795480" cy="4026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19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799826" y="4294953"/>
            <a:ext cx="2888632" cy="293177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690" y="4957869"/>
            <a:ext cx="7664415" cy="16806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690" y="588223"/>
            <a:ext cx="7664415" cy="41549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7970" y="6806569"/>
            <a:ext cx="1403666" cy="40265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689" y="6806565"/>
            <a:ext cx="6795480" cy="40265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90411" y="6151822"/>
            <a:ext cx="1001956" cy="738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088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278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xStyles>
    <p:titleStyle>
      <a:lvl1pPr algn="l" defTabSz="504200" rtl="0" eaLnBrk="1" latinLnBrk="0" hangingPunct="1">
        <a:spcBef>
          <a:spcPct val="0"/>
        </a:spcBef>
        <a:buNone/>
        <a:defRPr sz="3529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15125" indent="-315125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206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819325" indent="-315125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8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323525" indent="-315125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76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701676" indent="-189075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205876" indent="-189075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773101" indent="-252100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277301" indent="-252100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781501" indent="-252100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4285701" indent="-252100" algn="l" defTabSz="504200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4D6C7-8D00-8F51-687C-CD83E8788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690" y="588222"/>
            <a:ext cx="9580625" cy="8611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Стоимость обучения на 2026/2027 учебный год*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0975A69-7DCC-4498-9412-998E8E2D3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667880"/>
              </p:ext>
            </p:extLst>
          </p:nvPr>
        </p:nvGraphicFramePr>
        <p:xfrm>
          <a:off x="225713" y="1449421"/>
          <a:ext cx="10240386" cy="5306057"/>
        </p:xfrm>
        <a:graphic>
          <a:graphicData uri="http://schemas.openxmlformats.org/drawingml/2006/table">
            <a:tbl>
              <a:tblPr/>
              <a:tblGrid>
                <a:gridCol w="2549870">
                  <a:extLst>
                    <a:ext uri="{9D8B030D-6E8A-4147-A177-3AD203B41FA5}">
                      <a16:colId xmlns:a16="http://schemas.microsoft.com/office/drawing/2014/main" val="781023640"/>
                    </a:ext>
                  </a:extLst>
                </a:gridCol>
                <a:gridCol w="2345334">
                  <a:extLst>
                    <a:ext uri="{9D8B030D-6E8A-4147-A177-3AD203B41FA5}">
                      <a16:colId xmlns:a16="http://schemas.microsoft.com/office/drawing/2014/main" val="4210945598"/>
                    </a:ext>
                  </a:extLst>
                </a:gridCol>
                <a:gridCol w="2672591">
                  <a:extLst>
                    <a:ext uri="{9D8B030D-6E8A-4147-A177-3AD203B41FA5}">
                      <a16:colId xmlns:a16="http://schemas.microsoft.com/office/drawing/2014/main" val="3478164246"/>
                    </a:ext>
                  </a:extLst>
                </a:gridCol>
                <a:gridCol w="2672591">
                  <a:extLst>
                    <a:ext uri="{9D8B030D-6E8A-4147-A177-3AD203B41FA5}">
                      <a16:colId xmlns:a16="http://schemas.microsoft.com/office/drawing/2014/main" val="771891118"/>
                    </a:ext>
                  </a:extLst>
                </a:gridCol>
              </a:tblGrid>
              <a:tr h="2348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Сумма оплаты за учебный год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Сумма оплаты </a:t>
                      </a:r>
                      <a:r>
                        <a:rPr lang="ru-RU" sz="11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по семестрам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486043"/>
                  </a:ext>
                </a:extLst>
              </a:tr>
              <a:tr h="328276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за осенний семестр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за весенний семестр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985912"/>
                  </a:ext>
                </a:extLst>
              </a:tr>
              <a:tr h="387421">
                <a:tc gridSpan="4"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Заочная форма получения образования ФКТ ИИТ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00710"/>
                  </a:ext>
                </a:extLst>
              </a:tr>
              <a:tr h="25907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Программная инженерия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665756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1 810,00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535405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2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1 810,00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424887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1 785,00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892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892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579750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4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1 710,00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855,00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855,00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043331"/>
                  </a:ext>
                </a:extLst>
              </a:tr>
              <a:tr h="25907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Компьютерная инженерия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819366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1 810,00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02217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2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1 810,00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905,00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2329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3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1 785,00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892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892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ru-BY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268647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4 курс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1 710,00</a:t>
                      </a: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855,00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0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855,00</a:t>
                      </a:r>
                      <a:endParaRPr lang="ru-BY" sz="2800" b="1" i="0" u="none" strike="noStrike" dirty="0">
                        <a:solidFill>
                          <a:srgbClr val="4747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36" marR="8836" marT="88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855674"/>
                  </a:ext>
                </a:extLst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6189F5D-D0E8-41CB-8788-D8482C079CFA}"/>
              </a:ext>
            </a:extLst>
          </p:cNvPr>
          <p:cNvSpPr txBox="1">
            <a:spLocks/>
          </p:cNvSpPr>
          <p:nvPr/>
        </p:nvSpPr>
        <p:spPr>
          <a:xfrm>
            <a:off x="409678" y="6887183"/>
            <a:ext cx="9580625" cy="5180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504200" rtl="0" eaLnBrk="1" latinLnBrk="0" hangingPunct="1">
              <a:spcBef>
                <a:spcPct val="0"/>
              </a:spcBef>
              <a:buNone/>
              <a:defRPr sz="4852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b="1" dirty="0">
                <a:solidFill>
                  <a:srgbClr val="FFFF00"/>
                </a:solidFill>
              </a:rPr>
              <a:t>* По состоянию на 01.07.2026</a:t>
            </a:r>
          </a:p>
        </p:txBody>
      </p:sp>
    </p:spTree>
    <p:extLst>
      <p:ext uri="{BB962C8B-B14F-4D97-AF65-F5344CB8AC3E}">
        <p14:creationId xmlns:p14="http://schemas.microsoft.com/office/powerpoint/2010/main" val="661075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4D6C7-8D00-8F51-687C-CD83E8788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243" y="413124"/>
            <a:ext cx="9580625" cy="861199"/>
          </a:xfrm>
        </p:spPr>
        <p:txBody>
          <a:bodyPr>
            <a:noAutofit/>
          </a:bodyPr>
          <a:lstStyle/>
          <a:p>
            <a:pPr algn="ctr"/>
            <a:r>
              <a:rPr lang="ru-RU" sz="3600" b="1" i="0" cap="all" dirty="0">
                <a:solidFill>
                  <a:srgbClr val="FFFF00"/>
                </a:solidFill>
                <a:effectLst/>
                <a:latin typeface="Alegreya Sans"/>
              </a:rPr>
              <a:t>ПОРЯДОК ОПЛАТЫ ЧЕРЕЗ ЕРИП</a:t>
            </a:r>
            <a:br>
              <a:rPr lang="en-US" sz="3600" b="1" i="0" cap="all" dirty="0">
                <a:solidFill>
                  <a:srgbClr val="FFFF00"/>
                </a:solidFill>
                <a:effectLst/>
                <a:latin typeface="Alegreya Sans"/>
              </a:rPr>
            </a:br>
            <a:r>
              <a:rPr lang="ru-RU" sz="3600" b="1" i="0" cap="all" dirty="0">
                <a:solidFill>
                  <a:srgbClr val="FFFF00"/>
                </a:solidFill>
                <a:effectLst/>
                <a:latin typeface="Alegreya Sans"/>
              </a:rPr>
              <a:t>(первый платеж для первокурсников!!!!)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DC17FC9-4D99-419D-95EE-E0F1D829C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921" y="1274323"/>
            <a:ext cx="10019491" cy="582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8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4D6C7-8D00-8F51-687C-CD83E8788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243" y="413124"/>
            <a:ext cx="9580625" cy="861199"/>
          </a:xfrm>
        </p:spPr>
        <p:txBody>
          <a:bodyPr>
            <a:noAutofit/>
          </a:bodyPr>
          <a:lstStyle/>
          <a:p>
            <a:pPr algn="ctr"/>
            <a:r>
              <a:rPr lang="ru-RU" sz="3600" b="1" i="0" cap="all" dirty="0">
                <a:solidFill>
                  <a:srgbClr val="FFFF00"/>
                </a:solidFill>
                <a:effectLst/>
                <a:latin typeface="Alegreya Sans"/>
              </a:rPr>
              <a:t>ПОРЯДОК ОПЛАТЫ ЧЕРЕЗ ЕРИП</a:t>
            </a:r>
            <a:br>
              <a:rPr lang="en-US" sz="3600" b="1" i="0" cap="all" dirty="0">
                <a:solidFill>
                  <a:srgbClr val="FFFF00"/>
                </a:solidFill>
                <a:effectLst/>
                <a:latin typeface="Alegreya Sans"/>
              </a:rPr>
            </a:br>
            <a:r>
              <a:rPr lang="ru-RU" sz="3600" b="1" i="0" cap="all" dirty="0">
                <a:solidFill>
                  <a:srgbClr val="FFFF00"/>
                </a:solidFill>
                <a:effectLst/>
                <a:latin typeface="Alegreya Sans"/>
              </a:rPr>
              <a:t>(для первокурсников!!!!)</a:t>
            </a:r>
            <a:r>
              <a:rPr lang="en-US" sz="3600" b="1" i="0" cap="all" dirty="0">
                <a:solidFill>
                  <a:srgbClr val="FFFF00"/>
                </a:solidFill>
                <a:effectLst/>
                <a:latin typeface="Alegreya Sans"/>
              </a:rPr>
              <a:t> </a:t>
            </a:r>
            <a:r>
              <a:rPr lang="ru-RU" sz="2000" b="1" i="0" cap="all" dirty="0">
                <a:solidFill>
                  <a:srgbClr val="FFFF00"/>
                </a:solidFill>
                <a:effectLst/>
                <a:latin typeface="Alegreya Sans"/>
              </a:rPr>
              <a:t>продолжение</a:t>
            </a:r>
            <a:endParaRPr lang="ru-RU" sz="3600" b="1" i="0" cap="all" dirty="0">
              <a:solidFill>
                <a:srgbClr val="FFFF00"/>
              </a:solidFill>
              <a:effectLst/>
              <a:latin typeface="Alegreya San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3EB836-F2B1-4230-AA02-AB4E207C4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241" y="1274322"/>
            <a:ext cx="10069330" cy="5651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4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211707-52C3-42BB-9736-9AF903A1289E}"/>
              </a:ext>
            </a:extLst>
          </p:cNvPr>
          <p:cNvSpPr txBox="1"/>
          <p:nvPr/>
        </p:nvSpPr>
        <p:spPr>
          <a:xfrm>
            <a:off x="97278" y="442767"/>
            <a:ext cx="104864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i="0" cap="all" dirty="0">
                <a:solidFill>
                  <a:srgbClr val="FFFF00"/>
                </a:solidFill>
                <a:effectLst/>
                <a:latin typeface="Alegreya Sans"/>
              </a:rPr>
              <a:t>ПОРЯДОК ОПЛАТЫ за обучение ЧЕРЕЗ ЕРИП</a:t>
            </a:r>
            <a:endParaRPr lang="ru-BY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A3F470-F167-4170-ADA3-1216D4875862}"/>
              </a:ext>
            </a:extLst>
          </p:cNvPr>
          <p:cNvSpPr txBox="1"/>
          <p:nvPr/>
        </p:nvSpPr>
        <p:spPr>
          <a:xfrm>
            <a:off x="629765" y="1458510"/>
            <a:ext cx="85287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0" cap="all" dirty="0">
                <a:solidFill>
                  <a:srgbClr val="FFFF00"/>
                </a:solidFill>
                <a:effectLst/>
                <a:latin typeface="Alegreya Sans"/>
              </a:rPr>
              <a:t>Образование и развитие;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cap="all" dirty="0">
                <a:solidFill>
                  <a:srgbClr val="FFFF00"/>
                </a:solidFill>
                <a:latin typeface="Alegreya Sans"/>
              </a:rPr>
              <a:t>Высшее образование;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0" cap="all" dirty="0">
                <a:solidFill>
                  <a:srgbClr val="FFFF00"/>
                </a:solidFill>
                <a:effectLst/>
                <a:latin typeface="Alegreya Sans"/>
              </a:rPr>
              <a:t>Минск;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cap="all" dirty="0" err="1">
                <a:solidFill>
                  <a:srgbClr val="FFFF00"/>
                </a:solidFill>
                <a:latin typeface="Alegreya Sans"/>
              </a:rPr>
              <a:t>Бгуир</a:t>
            </a:r>
            <a:r>
              <a:rPr lang="ru-RU" sz="3200" b="1" cap="all" dirty="0">
                <a:solidFill>
                  <a:srgbClr val="FFFF00"/>
                </a:solidFill>
                <a:latin typeface="Alegreya Sans"/>
              </a:rPr>
              <a:t> </a:t>
            </a:r>
            <a:r>
              <a:rPr lang="ru-RU" sz="3200" b="1" cap="all" dirty="0" err="1">
                <a:solidFill>
                  <a:srgbClr val="FFFF00"/>
                </a:solidFill>
                <a:latin typeface="Alegreya Sans"/>
              </a:rPr>
              <a:t>Иит</a:t>
            </a:r>
            <a:r>
              <a:rPr lang="ru-RU" sz="3200" b="1" cap="all" dirty="0">
                <a:solidFill>
                  <a:srgbClr val="FFFF00"/>
                </a:solidFill>
                <a:latin typeface="Alegreya Sans"/>
              </a:rPr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0" cap="all" dirty="0">
                <a:solidFill>
                  <a:srgbClr val="FFFF00"/>
                </a:solidFill>
                <a:effectLst/>
                <a:latin typeface="Alegreya Sans"/>
              </a:rPr>
              <a:t>Обучение;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cap="all" dirty="0">
                <a:solidFill>
                  <a:srgbClr val="FFFF00"/>
                </a:solidFill>
                <a:latin typeface="Alegreya Sans"/>
              </a:rPr>
              <a:t>Номер зачетной книжки</a:t>
            </a:r>
            <a:endParaRPr lang="ru-BY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FE90A4-9CEC-4495-930A-6C85CBF251D3}"/>
              </a:ext>
            </a:extLst>
          </p:cNvPr>
          <p:cNvSpPr txBox="1"/>
          <p:nvPr/>
        </p:nvSpPr>
        <p:spPr>
          <a:xfrm>
            <a:off x="108119" y="1055610"/>
            <a:ext cx="104864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cap="all" dirty="0">
                <a:solidFill>
                  <a:srgbClr val="FFFF00"/>
                </a:solidFill>
                <a:effectLst/>
                <a:latin typeface="Alegreya Sans"/>
              </a:rPr>
              <a:t>(За исключением студентов 1 курса, осуществляющим первый платеж!!!!!)</a:t>
            </a:r>
            <a:endParaRPr lang="ru-BY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F820FD-C082-4534-8150-2A01423060A2}"/>
              </a:ext>
            </a:extLst>
          </p:cNvPr>
          <p:cNvSpPr txBox="1"/>
          <p:nvPr/>
        </p:nvSpPr>
        <p:spPr>
          <a:xfrm>
            <a:off x="454667" y="4922191"/>
            <a:ext cx="85287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Информация для перечисления денежных средств на расчетный счет Учреждения образования:</a:t>
            </a:r>
          </a:p>
          <a:p>
            <a:endParaRPr lang="ru-RU" sz="1800" dirty="0">
              <a:solidFill>
                <a:srgbClr val="FFFF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р/с BY06BLBB36320100512938001001</a:t>
            </a:r>
          </a:p>
          <a:p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Дирекция ОАО «</a:t>
            </a:r>
            <a:r>
              <a:rPr lang="ru-RU" sz="1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Белинвестбанк</a:t>
            </a:r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по г. Минску и Минской области,</a:t>
            </a:r>
          </a:p>
          <a:p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BIC BLBBBY2X, г. Минск, ул. Коллекторная, 11-2,</a:t>
            </a:r>
          </a:p>
          <a:p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УНП 100512938,</a:t>
            </a:r>
          </a:p>
          <a:p>
            <a:r>
              <a:rPr lang="ru-RU" sz="1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ОКПО 020718895006</a:t>
            </a:r>
            <a:endParaRPr lang="ru-BY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34362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87</TotalTime>
  <Words>199</Words>
  <Application>Microsoft Office PowerPoint</Application>
  <PresentationFormat>Произвольный</PresentationFormat>
  <Paragraphs>59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Alegreya Sans</vt:lpstr>
      <vt:lpstr>Arial</vt:lpstr>
      <vt:lpstr>Century Gothic</vt:lpstr>
      <vt:lpstr>Wingdings 3</vt:lpstr>
      <vt:lpstr>Сектор</vt:lpstr>
      <vt:lpstr>Стоимость обучения на 2026/2027 учебный год*</vt:lpstr>
      <vt:lpstr>ПОРЯДОК ОПЛАТЫ ЧЕРЕЗ ЕРИП (первый платеж для первокурсников!!!!)</vt:lpstr>
      <vt:lpstr>ПОРЯДОК ОПЛАТЫ ЧЕРЕЗ ЕРИП (для первокурсников!!!!) продолжение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Маковский Михаил</dc:creator>
  <cp:keywords/>
  <cp:lastModifiedBy>makowsky70@gmail.com</cp:lastModifiedBy>
  <cp:revision>17</cp:revision>
  <dcterms:modified xsi:type="dcterms:W3CDTF">2026-07-01T09:15:03Z</dcterms:modified>
</cp:coreProperties>
</file>